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28800425" cy="35999738"/>
  <p:notesSz cx="6858000" cy="9144000"/>
  <p:defaultTextStyle>
    <a:defPPr>
      <a:defRPr lang="es-ES"/>
    </a:defPPr>
    <a:lvl1pPr marL="0" algn="l" defTabSz="3110332" rtl="0" eaLnBrk="1" latinLnBrk="0" hangingPunct="1">
      <a:defRPr sz="6123" kern="1200">
        <a:solidFill>
          <a:schemeClr val="tx1"/>
        </a:solidFill>
        <a:latin typeface="+mn-lt"/>
        <a:ea typeface="+mn-ea"/>
        <a:cs typeface="+mn-cs"/>
      </a:defRPr>
    </a:lvl1pPr>
    <a:lvl2pPr marL="1555166" algn="l" defTabSz="3110332" rtl="0" eaLnBrk="1" latinLnBrk="0" hangingPunct="1">
      <a:defRPr sz="6123" kern="1200">
        <a:solidFill>
          <a:schemeClr val="tx1"/>
        </a:solidFill>
        <a:latin typeface="+mn-lt"/>
        <a:ea typeface="+mn-ea"/>
        <a:cs typeface="+mn-cs"/>
      </a:defRPr>
    </a:lvl2pPr>
    <a:lvl3pPr marL="3110332" algn="l" defTabSz="3110332" rtl="0" eaLnBrk="1" latinLnBrk="0" hangingPunct="1">
      <a:defRPr sz="6123" kern="1200">
        <a:solidFill>
          <a:schemeClr val="tx1"/>
        </a:solidFill>
        <a:latin typeface="+mn-lt"/>
        <a:ea typeface="+mn-ea"/>
        <a:cs typeface="+mn-cs"/>
      </a:defRPr>
    </a:lvl3pPr>
    <a:lvl4pPr marL="4665497" algn="l" defTabSz="3110332" rtl="0" eaLnBrk="1" latinLnBrk="0" hangingPunct="1">
      <a:defRPr sz="6123" kern="1200">
        <a:solidFill>
          <a:schemeClr val="tx1"/>
        </a:solidFill>
        <a:latin typeface="+mn-lt"/>
        <a:ea typeface="+mn-ea"/>
        <a:cs typeface="+mn-cs"/>
      </a:defRPr>
    </a:lvl4pPr>
    <a:lvl5pPr marL="6220663" algn="l" defTabSz="3110332" rtl="0" eaLnBrk="1" latinLnBrk="0" hangingPunct="1">
      <a:defRPr sz="6123" kern="1200">
        <a:solidFill>
          <a:schemeClr val="tx1"/>
        </a:solidFill>
        <a:latin typeface="+mn-lt"/>
        <a:ea typeface="+mn-ea"/>
        <a:cs typeface="+mn-cs"/>
      </a:defRPr>
    </a:lvl5pPr>
    <a:lvl6pPr marL="7775829" algn="l" defTabSz="3110332" rtl="0" eaLnBrk="1" latinLnBrk="0" hangingPunct="1">
      <a:defRPr sz="6123" kern="1200">
        <a:solidFill>
          <a:schemeClr val="tx1"/>
        </a:solidFill>
        <a:latin typeface="+mn-lt"/>
        <a:ea typeface="+mn-ea"/>
        <a:cs typeface="+mn-cs"/>
      </a:defRPr>
    </a:lvl6pPr>
    <a:lvl7pPr marL="9330995" algn="l" defTabSz="3110332" rtl="0" eaLnBrk="1" latinLnBrk="0" hangingPunct="1">
      <a:defRPr sz="6123" kern="1200">
        <a:solidFill>
          <a:schemeClr val="tx1"/>
        </a:solidFill>
        <a:latin typeface="+mn-lt"/>
        <a:ea typeface="+mn-ea"/>
        <a:cs typeface="+mn-cs"/>
      </a:defRPr>
    </a:lvl7pPr>
    <a:lvl8pPr marL="10886161" algn="l" defTabSz="3110332" rtl="0" eaLnBrk="1" latinLnBrk="0" hangingPunct="1">
      <a:defRPr sz="6123" kern="1200">
        <a:solidFill>
          <a:schemeClr val="tx1"/>
        </a:solidFill>
        <a:latin typeface="+mn-lt"/>
        <a:ea typeface="+mn-ea"/>
        <a:cs typeface="+mn-cs"/>
      </a:defRPr>
    </a:lvl8pPr>
    <a:lvl9pPr marL="12441326" algn="l" defTabSz="3110332" rtl="0" eaLnBrk="1" latinLnBrk="0" hangingPunct="1">
      <a:defRPr sz="612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89A9D"/>
    <a:srgbClr val="5B9BD5"/>
    <a:srgbClr val="FD33AB"/>
    <a:srgbClr val="EA3EC5"/>
    <a:srgbClr val="FFFF66"/>
    <a:srgbClr val="57D9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30" d="100"/>
          <a:sy n="30" d="100"/>
        </p:scale>
        <p:origin x="774"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4BAC57-7F2B-448A-8CB6-9B5604DABB54}" type="datetimeFigureOut">
              <a:rPr lang="es-ES" smtClean="0"/>
              <a:t>31/08/2021</a:t>
            </a:fld>
            <a:endParaRPr lang="es-ES"/>
          </a:p>
        </p:txBody>
      </p:sp>
      <p:sp>
        <p:nvSpPr>
          <p:cNvPr id="4" name="Marcador de imagen de diapositiva 3"/>
          <p:cNvSpPr>
            <a:spLocks noGrp="1" noRot="1" noChangeAspect="1"/>
          </p:cNvSpPr>
          <p:nvPr>
            <p:ph type="sldImg" idx="2"/>
          </p:nvPr>
        </p:nvSpPr>
        <p:spPr>
          <a:xfrm>
            <a:off x="2193925" y="1143000"/>
            <a:ext cx="247015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01D45-008A-41BF-9D0B-D281F7219CBD}" type="slidenum">
              <a:rPr lang="es-ES" smtClean="0"/>
              <a:t>‹Nº›</a:t>
            </a:fld>
            <a:endParaRPr lang="es-ES"/>
          </a:p>
        </p:txBody>
      </p:sp>
    </p:spTree>
    <p:extLst>
      <p:ext uri="{BB962C8B-B14F-4D97-AF65-F5344CB8AC3E}">
        <p14:creationId xmlns:p14="http://schemas.microsoft.com/office/powerpoint/2010/main" val="1709292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160032" y="5891626"/>
            <a:ext cx="24480361" cy="12533242"/>
          </a:xfrm>
        </p:spPr>
        <p:txBody>
          <a:bodyPr anchor="b"/>
          <a:lstStyle>
            <a:lvl1pPr algn="ctr">
              <a:defRPr sz="18898"/>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3600053" y="18908198"/>
            <a:ext cx="21600319" cy="8691601"/>
          </a:xfrm>
        </p:spPr>
        <p:txBody>
          <a:bodyPr/>
          <a:lstStyle>
            <a:lvl1pPr marL="0" indent="0" algn="ctr">
              <a:buNone/>
              <a:defRPr sz="7559"/>
            </a:lvl1pPr>
            <a:lvl2pPr marL="1440043" indent="0" algn="ctr">
              <a:buNone/>
              <a:defRPr sz="6299"/>
            </a:lvl2pPr>
            <a:lvl3pPr marL="2880086" indent="0" algn="ctr">
              <a:buNone/>
              <a:defRPr sz="5669"/>
            </a:lvl3pPr>
            <a:lvl4pPr marL="4320129" indent="0" algn="ctr">
              <a:buNone/>
              <a:defRPr sz="5040"/>
            </a:lvl4pPr>
            <a:lvl5pPr marL="5760171" indent="0" algn="ctr">
              <a:buNone/>
              <a:defRPr sz="5040"/>
            </a:lvl5pPr>
            <a:lvl6pPr marL="7200214" indent="0" algn="ctr">
              <a:buNone/>
              <a:defRPr sz="5040"/>
            </a:lvl6pPr>
            <a:lvl7pPr marL="8640257" indent="0" algn="ctr">
              <a:buNone/>
              <a:defRPr sz="5040"/>
            </a:lvl7pPr>
            <a:lvl8pPr marL="10080300" indent="0" algn="ctr">
              <a:buNone/>
              <a:defRPr sz="5040"/>
            </a:lvl8pPr>
            <a:lvl9pPr marL="11520343" indent="0" algn="ctr">
              <a:buNone/>
              <a:defRPr sz="504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5A9A3270-825A-42EE-9CAC-485ADD79B48F}" type="datetimeFigureOut">
              <a:rPr lang="es-ES" smtClean="0"/>
              <a:t>31/08/2021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D7455CB-526C-41E0-9651-CCE49F734E50}" type="slidenum">
              <a:rPr lang="es-ES" smtClean="0"/>
              <a:t>‹Nº›</a:t>
            </a:fld>
            <a:endParaRPr lang="es-ES"/>
          </a:p>
        </p:txBody>
      </p:sp>
    </p:spTree>
    <p:extLst>
      <p:ext uri="{BB962C8B-B14F-4D97-AF65-F5344CB8AC3E}">
        <p14:creationId xmlns:p14="http://schemas.microsoft.com/office/powerpoint/2010/main" val="1575125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A9A3270-825A-42EE-9CAC-485ADD79B48F}" type="datetimeFigureOut">
              <a:rPr lang="es-ES" smtClean="0"/>
              <a:t>31/08/2021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D7455CB-526C-41E0-9651-CCE49F734E50}" type="slidenum">
              <a:rPr lang="es-ES" smtClean="0"/>
              <a:t>‹Nº›</a:t>
            </a:fld>
            <a:endParaRPr lang="es-ES"/>
          </a:p>
        </p:txBody>
      </p:sp>
    </p:spTree>
    <p:extLst>
      <p:ext uri="{BB962C8B-B14F-4D97-AF65-F5344CB8AC3E}">
        <p14:creationId xmlns:p14="http://schemas.microsoft.com/office/powerpoint/2010/main" val="844668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610306" y="1916653"/>
            <a:ext cx="6210092" cy="3050811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80031" y="1916653"/>
            <a:ext cx="18270270" cy="30508114"/>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A9A3270-825A-42EE-9CAC-485ADD79B48F}" type="datetimeFigureOut">
              <a:rPr lang="es-ES" smtClean="0"/>
              <a:t>31/08/2021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D7455CB-526C-41E0-9651-CCE49F734E50}" type="slidenum">
              <a:rPr lang="es-ES" smtClean="0"/>
              <a:t>‹Nº›</a:t>
            </a:fld>
            <a:endParaRPr lang="es-ES"/>
          </a:p>
        </p:txBody>
      </p:sp>
    </p:spTree>
    <p:extLst>
      <p:ext uri="{BB962C8B-B14F-4D97-AF65-F5344CB8AC3E}">
        <p14:creationId xmlns:p14="http://schemas.microsoft.com/office/powerpoint/2010/main" val="2606720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A9A3270-825A-42EE-9CAC-485ADD79B48F}" type="datetimeFigureOut">
              <a:rPr lang="es-ES" smtClean="0"/>
              <a:t>31/08/2021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D7455CB-526C-41E0-9651-CCE49F734E50}" type="slidenum">
              <a:rPr lang="es-ES" smtClean="0"/>
              <a:t>‹Nº›</a:t>
            </a:fld>
            <a:endParaRPr lang="es-ES"/>
          </a:p>
        </p:txBody>
      </p:sp>
    </p:spTree>
    <p:extLst>
      <p:ext uri="{BB962C8B-B14F-4D97-AF65-F5344CB8AC3E}">
        <p14:creationId xmlns:p14="http://schemas.microsoft.com/office/powerpoint/2010/main" val="467249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65030" y="8974945"/>
            <a:ext cx="24840367" cy="14974888"/>
          </a:xfrm>
        </p:spPr>
        <p:txBody>
          <a:bodyPr anchor="b"/>
          <a:lstStyle>
            <a:lvl1pPr>
              <a:defRPr sz="18898"/>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65030" y="24091502"/>
            <a:ext cx="24840367" cy="7874940"/>
          </a:xfrm>
        </p:spPr>
        <p:txBody>
          <a:bodyPr/>
          <a:lstStyle>
            <a:lvl1pPr marL="0" indent="0">
              <a:buNone/>
              <a:defRPr sz="7559">
                <a:solidFill>
                  <a:schemeClr val="tx1"/>
                </a:solidFill>
              </a:defRPr>
            </a:lvl1pPr>
            <a:lvl2pPr marL="1440043" indent="0">
              <a:buNone/>
              <a:defRPr sz="6299">
                <a:solidFill>
                  <a:schemeClr val="tx1">
                    <a:tint val="75000"/>
                  </a:schemeClr>
                </a:solidFill>
              </a:defRPr>
            </a:lvl2pPr>
            <a:lvl3pPr marL="2880086" indent="0">
              <a:buNone/>
              <a:defRPr sz="5669">
                <a:solidFill>
                  <a:schemeClr val="tx1">
                    <a:tint val="75000"/>
                  </a:schemeClr>
                </a:solidFill>
              </a:defRPr>
            </a:lvl3pPr>
            <a:lvl4pPr marL="4320129" indent="0">
              <a:buNone/>
              <a:defRPr sz="5040">
                <a:solidFill>
                  <a:schemeClr val="tx1">
                    <a:tint val="75000"/>
                  </a:schemeClr>
                </a:solidFill>
              </a:defRPr>
            </a:lvl4pPr>
            <a:lvl5pPr marL="5760171" indent="0">
              <a:buNone/>
              <a:defRPr sz="5040">
                <a:solidFill>
                  <a:schemeClr val="tx1">
                    <a:tint val="75000"/>
                  </a:schemeClr>
                </a:solidFill>
              </a:defRPr>
            </a:lvl5pPr>
            <a:lvl6pPr marL="7200214" indent="0">
              <a:buNone/>
              <a:defRPr sz="5040">
                <a:solidFill>
                  <a:schemeClr val="tx1">
                    <a:tint val="75000"/>
                  </a:schemeClr>
                </a:solidFill>
              </a:defRPr>
            </a:lvl6pPr>
            <a:lvl7pPr marL="8640257" indent="0">
              <a:buNone/>
              <a:defRPr sz="5040">
                <a:solidFill>
                  <a:schemeClr val="tx1">
                    <a:tint val="75000"/>
                  </a:schemeClr>
                </a:solidFill>
              </a:defRPr>
            </a:lvl7pPr>
            <a:lvl8pPr marL="10080300" indent="0">
              <a:buNone/>
              <a:defRPr sz="5040">
                <a:solidFill>
                  <a:schemeClr val="tx1">
                    <a:tint val="75000"/>
                  </a:schemeClr>
                </a:solidFill>
              </a:defRPr>
            </a:lvl8pPr>
            <a:lvl9pPr marL="11520343" indent="0">
              <a:buNone/>
              <a:defRPr sz="504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5A9A3270-825A-42EE-9CAC-485ADD79B48F}" type="datetimeFigureOut">
              <a:rPr lang="es-ES" smtClean="0"/>
              <a:t>31/08/2021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D7455CB-526C-41E0-9651-CCE49F734E50}" type="slidenum">
              <a:rPr lang="es-ES" smtClean="0"/>
              <a:t>‹Nº›</a:t>
            </a:fld>
            <a:endParaRPr lang="es-ES"/>
          </a:p>
        </p:txBody>
      </p:sp>
    </p:spTree>
    <p:extLst>
      <p:ext uri="{BB962C8B-B14F-4D97-AF65-F5344CB8AC3E}">
        <p14:creationId xmlns:p14="http://schemas.microsoft.com/office/powerpoint/2010/main" val="2351982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80029" y="9583264"/>
            <a:ext cx="12240181" cy="2284150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14580215" y="9583264"/>
            <a:ext cx="12240181" cy="2284150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A9A3270-825A-42EE-9CAC-485ADD79B48F}" type="datetimeFigureOut">
              <a:rPr lang="es-ES" smtClean="0"/>
              <a:t>31/08/2021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D7455CB-526C-41E0-9651-CCE49F734E50}" type="slidenum">
              <a:rPr lang="es-ES" smtClean="0"/>
              <a:t>‹Nº›</a:t>
            </a:fld>
            <a:endParaRPr lang="es-ES"/>
          </a:p>
        </p:txBody>
      </p:sp>
    </p:spTree>
    <p:extLst>
      <p:ext uri="{BB962C8B-B14F-4D97-AF65-F5344CB8AC3E}">
        <p14:creationId xmlns:p14="http://schemas.microsoft.com/office/powerpoint/2010/main" val="799431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983780" y="1916661"/>
            <a:ext cx="24840367" cy="6958285"/>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83784" y="8824938"/>
            <a:ext cx="12183928" cy="4324966"/>
          </a:xfrm>
        </p:spPr>
        <p:txBody>
          <a:bodyPr anchor="b"/>
          <a:lstStyle>
            <a:lvl1pPr marL="0" indent="0">
              <a:buNone/>
              <a:defRPr sz="7559" b="1"/>
            </a:lvl1pPr>
            <a:lvl2pPr marL="1440043" indent="0">
              <a:buNone/>
              <a:defRPr sz="6299" b="1"/>
            </a:lvl2pPr>
            <a:lvl3pPr marL="2880086" indent="0">
              <a:buNone/>
              <a:defRPr sz="5669" b="1"/>
            </a:lvl3pPr>
            <a:lvl4pPr marL="4320129" indent="0">
              <a:buNone/>
              <a:defRPr sz="5040" b="1"/>
            </a:lvl4pPr>
            <a:lvl5pPr marL="5760171" indent="0">
              <a:buNone/>
              <a:defRPr sz="5040" b="1"/>
            </a:lvl5pPr>
            <a:lvl6pPr marL="7200214" indent="0">
              <a:buNone/>
              <a:defRPr sz="5040" b="1"/>
            </a:lvl6pPr>
            <a:lvl7pPr marL="8640257" indent="0">
              <a:buNone/>
              <a:defRPr sz="5040" b="1"/>
            </a:lvl7pPr>
            <a:lvl8pPr marL="10080300" indent="0">
              <a:buNone/>
              <a:defRPr sz="5040" b="1"/>
            </a:lvl8pPr>
            <a:lvl9pPr marL="11520343" indent="0">
              <a:buNone/>
              <a:defRPr sz="5040" b="1"/>
            </a:lvl9pPr>
          </a:lstStyle>
          <a:p>
            <a:pPr lvl="0"/>
            <a:r>
              <a:rPr lang="es-ES" smtClean="0"/>
              <a:t>Editar el estilo de texto del patrón</a:t>
            </a:r>
          </a:p>
        </p:txBody>
      </p:sp>
      <p:sp>
        <p:nvSpPr>
          <p:cNvPr id="4" name="Content Placeholder 3"/>
          <p:cNvSpPr>
            <a:spLocks noGrp="1"/>
          </p:cNvSpPr>
          <p:nvPr>
            <p:ph sz="half" idx="2"/>
          </p:nvPr>
        </p:nvSpPr>
        <p:spPr>
          <a:xfrm>
            <a:off x="1983784" y="13149904"/>
            <a:ext cx="12183928" cy="19341529"/>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14580217" y="8824938"/>
            <a:ext cx="12243932" cy="4324966"/>
          </a:xfrm>
        </p:spPr>
        <p:txBody>
          <a:bodyPr anchor="b"/>
          <a:lstStyle>
            <a:lvl1pPr marL="0" indent="0">
              <a:buNone/>
              <a:defRPr sz="7559" b="1"/>
            </a:lvl1pPr>
            <a:lvl2pPr marL="1440043" indent="0">
              <a:buNone/>
              <a:defRPr sz="6299" b="1"/>
            </a:lvl2pPr>
            <a:lvl3pPr marL="2880086" indent="0">
              <a:buNone/>
              <a:defRPr sz="5669" b="1"/>
            </a:lvl3pPr>
            <a:lvl4pPr marL="4320129" indent="0">
              <a:buNone/>
              <a:defRPr sz="5040" b="1"/>
            </a:lvl4pPr>
            <a:lvl5pPr marL="5760171" indent="0">
              <a:buNone/>
              <a:defRPr sz="5040" b="1"/>
            </a:lvl5pPr>
            <a:lvl6pPr marL="7200214" indent="0">
              <a:buNone/>
              <a:defRPr sz="5040" b="1"/>
            </a:lvl6pPr>
            <a:lvl7pPr marL="8640257" indent="0">
              <a:buNone/>
              <a:defRPr sz="5040" b="1"/>
            </a:lvl7pPr>
            <a:lvl8pPr marL="10080300" indent="0">
              <a:buNone/>
              <a:defRPr sz="5040" b="1"/>
            </a:lvl8pPr>
            <a:lvl9pPr marL="11520343" indent="0">
              <a:buNone/>
              <a:defRPr sz="5040" b="1"/>
            </a:lvl9pPr>
          </a:lstStyle>
          <a:p>
            <a:pPr lvl="0"/>
            <a:r>
              <a:rPr lang="es-ES" smtClean="0"/>
              <a:t>Editar el estilo de texto del patrón</a:t>
            </a:r>
          </a:p>
        </p:txBody>
      </p:sp>
      <p:sp>
        <p:nvSpPr>
          <p:cNvPr id="6" name="Content Placeholder 5"/>
          <p:cNvSpPr>
            <a:spLocks noGrp="1"/>
          </p:cNvSpPr>
          <p:nvPr>
            <p:ph sz="quarter" idx="4"/>
          </p:nvPr>
        </p:nvSpPr>
        <p:spPr>
          <a:xfrm>
            <a:off x="14580217" y="13149904"/>
            <a:ext cx="12243932" cy="19341529"/>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A9A3270-825A-42EE-9CAC-485ADD79B48F}" type="datetimeFigureOut">
              <a:rPr lang="es-ES" smtClean="0"/>
              <a:t>31/08/2021</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0D7455CB-526C-41E0-9651-CCE49F734E50}" type="slidenum">
              <a:rPr lang="es-ES" smtClean="0"/>
              <a:t>‹Nº›</a:t>
            </a:fld>
            <a:endParaRPr lang="es-ES"/>
          </a:p>
        </p:txBody>
      </p:sp>
    </p:spTree>
    <p:extLst>
      <p:ext uri="{BB962C8B-B14F-4D97-AF65-F5344CB8AC3E}">
        <p14:creationId xmlns:p14="http://schemas.microsoft.com/office/powerpoint/2010/main" val="352343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A9A3270-825A-42EE-9CAC-485ADD79B48F}" type="datetimeFigureOut">
              <a:rPr lang="es-ES" smtClean="0"/>
              <a:t>31/08/2021</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0D7455CB-526C-41E0-9651-CCE49F734E50}" type="slidenum">
              <a:rPr lang="es-ES" smtClean="0"/>
              <a:t>‹Nº›</a:t>
            </a:fld>
            <a:endParaRPr lang="es-ES"/>
          </a:p>
        </p:txBody>
      </p:sp>
    </p:spTree>
    <p:extLst>
      <p:ext uri="{BB962C8B-B14F-4D97-AF65-F5344CB8AC3E}">
        <p14:creationId xmlns:p14="http://schemas.microsoft.com/office/powerpoint/2010/main" val="3208323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9A3270-825A-42EE-9CAC-485ADD79B48F}" type="datetimeFigureOut">
              <a:rPr lang="es-ES" smtClean="0"/>
              <a:t>31/08/2021</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0D7455CB-526C-41E0-9651-CCE49F734E50}" type="slidenum">
              <a:rPr lang="es-ES" smtClean="0"/>
              <a:t>‹Nº›</a:t>
            </a:fld>
            <a:endParaRPr lang="es-ES"/>
          </a:p>
        </p:txBody>
      </p:sp>
    </p:spTree>
    <p:extLst>
      <p:ext uri="{BB962C8B-B14F-4D97-AF65-F5344CB8AC3E}">
        <p14:creationId xmlns:p14="http://schemas.microsoft.com/office/powerpoint/2010/main" val="389699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83780" y="2399982"/>
            <a:ext cx="9288887" cy="8399939"/>
          </a:xfrm>
        </p:spPr>
        <p:txBody>
          <a:bodyPr anchor="b"/>
          <a:lstStyle>
            <a:lvl1pPr>
              <a:defRPr sz="10079"/>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2243932" y="5183304"/>
            <a:ext cx="14580215" cy="25583147"/>
          </a:xfrm>
        </p:spPr>
        <p:txBody>
          <a:bodyPr/>
          <a:lstStyle>
            <a:lvl1pPr>
              <a:defRPr sz="10079"/>
            </a:lvl1pPr>
            <a:lvl2pPr>
              <a:defRPr sz="8819"/>
            </a:lvl2pPr>
            <a:lvl3pPr>
              <a:defRPr sz="7559"/>
            </a:lvl3pPr>
            <a:lvl4pPr>
              <a:defRPr sz="6299"/>
            </a:lvl4pPr>
            <a:lvl5pPr>
              <a:defRPr sz="6299"/>
            </a:lvl5pPr>
            <a:lvl6pPr>
              <a:defRPr sz="6299"/>
            </a:lvl6pPr>
            <a:lvl7pPr>
              <a:defRPr sz="6299"/>
            </a:lvl7pPr>
            <a:lvl8pPr>
              <a:defRPr sz="6299"/>
            </a:lvl8pPr>
            <a:lvl9pPr>
              <a:defRPr sz="6299"/>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83780" y="10799922"/>
            <a:ext cx="9288887" cy="20008190"/>
          </a:xfrm>
        </p:spPr>
        <p:txBody>
          <a:bodyPr/>
          <a:lstStyle>
            <a:lvl1pPr marL="0" indent="0">
              <a:buNone/>
              <a:defRPr sz="5040"/>
            </a:lvl1pPr>
            <a:lvl2pPr marL="1440043" indent="0">
              <a:buNone/>
              <a:defRPr sz="4410"/>
            </a:lvl2pPr>
            <a:lvl3pPr marL="2880086" indent="0">
              <a:buNone/>
              <a:defRPr sz="3780"/>
            </a:lvl3pPr>
            <a:lvl4pPr marL="4320129" indent="0">
              <a:buNone/>
              <a:defRPr sz="3150"/>
            </a:lvl4pPr>
            <a:lvl5pPr marL="5760171" indent="0">
              <a:buNone/>
              <a:defRPr sz="3150"/>
            </a:lvl5pPr>
            <a:lvl6pPr marL="7200214" indent="0">
              <a:buNone/>
              <a:defRPr sz="3150"/>
            </a:lvl6pPr>
            <a:lvl7pPr marL="8640257" indent="0">
              <a:buNone/>
              <a:defRPr sz="3150"/>
            </a:lvl7pPr>
            <a:lvl8pPr marL="10080300" indent="0">
              <a:buNone/>
              <a:defRPr sz="3150"/>
            </a:lvl8pPr>
            <a:lvl9pPr marL="11520343" indent="0">
              <a:buNone/>
              <a:defRPr sz="315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5A9A3270-825A-42EE-9CAC-485ADD79B48F}" type="datetimeFigureOut">
              <a:rPr lang="es-ES" smtClean="0"/>
              <a:t>31/08/2021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D7455CB-526C-41E0-9651-CCE49F734E50}" type="slidenum">
              <a:rPr lang="es-ES" smtClean="0"/>
              <a:t>‹Nº›</a:t>
            </a:fld>
            <a:endParaRPr lang="es-ES"/>
          </a:p>
        </p:txBody>
      </p:sp>
    </p:spTree>
    <p:extLst>
      <p:ext uri="{BB962C8B-B14F-4D97-AF65-F5344CB8AC3E}">
        <p14:creationId xmlns:p14="http://schemas.microsoft.com/office/powerpoint/2010/main" val="1794018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83780" y="2399982"/>
            <a:ext cx="9288887" cy="8399939"/>
          </a:xfrm>
        </p:spPr>
        <p:txBody>
          <a:bodyPr anchor="b"/>
          <a:lstStyle>
            <a:lvl1pPr>
              <a:defRPr sz="10079"/>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243932" y="5183304"/>
            <a:ext cx="14580215" cy="25583147"/>
          </a:xfrm>
        </p:spPr>
        <p:txBody>
          <a:bodyPr anchor="t"/>
          <a:lstStyle>
            <a:lvl1pPr marL="0" indent="0">
              <a:buNone/>
              <a:defRPr sz="10079"/>
            </a:lvl1pPr>
            <a:lvl2pPr marL="1440043" indent="0">
              <a:buNone/>
              <a:defRPr sz="8819"/>
            </a:lvl2pPr>
            <a:lvl3pPr marL="2880086" indent="0">
              <a:buNone/>
              <a:defRPr sz="7559"/>
            </a:lvl3pPr>
            <a:lvl4pPr marL="4320129" indent="0">
              <a:buNone/>
              <a:defRPr sz="6299"/>
            </a:lvl4pPr>
            <a:lvl5pPr marL="5760171" indent="0">
              <a:buNone/>
              <a:defRPr sz="6299"/>
            </a:lvl5pPr>
            <a:lvl6pPr marL="7200214" indent="0">
              <a:buNone/>
              <a:defRPr sz="6299"/>
            </a:lvl6pPr>
            <a:lvl7pPr marL="8640257" indent="0">
              <a:buNone/>
              <a:defRPr sz="6299"/>
            </a:lvl7pPr>
            <a:lvl8pPr marL="10080300" indent="0">
              <a:buNone/>
              <a:defRPr sz="6299"/>
            </a:lvl8pPr>
            <a:lvl9pPr marL="11520343" indent="0">
              <a:buNone/>
              <a:defRPr sz="6299"/>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83780" y="10799922"/>
            <a:ext cx="9288887" cy="20008190"/>
          </a:xfrm>
        </p:spPr>
        <p:txBody>
          <a:bodyPr/>
          <a:lstStyle>
            <a:lvl1pPr marL="0" indent="0">
              <a:buNone/>
              <a:defRPr sz="5040"/>
            </a:lvl1pPr>
            <a:lvl2pPr marL="1440043" indent="0">
              <a:buNone/>
              <a:defRPr sz="4410"/>
            </a:lvl2pPr>
            <a:lvl3pPr marL="2880086" indent="0">
              <a:buNone/>
              <a:defRPr sz="3780"/>
            </a:lvl3pPr>
            <a:lvl4pPr marL="4320129" indent="0">
              <a:buNone/>
              <a:defRPr sz="3150"/>
            </a:lvl4pPr>
            <a:lvl5pPr marL="5760171" indent="0">
              <a:buNone/>
              <a:defRPr sz="3150"/>
            </a:lvl5pPr>
            <a:lvl6pPr marL="7200214" indent="0">
              <a:buNone/>
              <a:defRPr sz="3150"/>
            </a:lvl6pPr>
            <a:lvl7pPr marL="8640257" indent="0">
              <a:buNone/>
              <a:defRPr sz="3150"/>
            </a:lvl7pPr>
            <a:lvl8pPr marL="10080300" indent="0">
              <a:buNone/>
              <a:defRPr sz="3150"/>
            </a:lvl8pPr>
            <a:lvl9pPr marL="11520343" indent="0">
              <a:buNone/>
              <a:defRPr sz="315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5A9A3270-825A-42EE-9CAC-485ADD79B48F}" type="datetimeFigureOut">
              <a:rPr lang="es-ES" smtClean="0"/>
              <a:t>31/08/2021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D7455CB-526C-41E0-9651-CCE49F734E50}" type="slidenum">
              <a:rPr lang="es-ES" smtClean="0"/>
              <a:t>‹Nº›</a:t>
            </a:fld>
            <a:endParaRPr lang="es-ES"/>
          </a:p>
        </p:txBody>
      </p:sp>
    </p:spTree>
    <p:extLst>
      <p:ext uri="{BB962C8B-B14F-4D97-AF65-F5344CB8AC3E}">
        <p14:creationId xmlns:p14="http://schemas.microsoft.com/office/powerpoint/2010/main" val="1568375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80029" y="1916661"/>
            <a:ext cx="24840367" cy="695828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80029" y="9583264"/>
            <a:ext cx="24840367" cy="2284150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980029" y="33366432"/>
            <a:ext cx="6480096" cy="1916653"/>
          </a:xfrm>
          <a:prstGeom prst="rect">
            <a:avLst/>
          </a:prstGeom>
        </p:spPr>
        <p:txBody>
          <a:bodyPr vert="horz" lIns="91440" tIns="45720" rIns="91440" bIns="45720" rtlCol="0" anchor="ctr"/>
          <a:lstStyle>
            <a:lvl1pPr algn="l">
              <a:defRPr sz="3780">
                <a:solidFill>
                  <a:schemeClr val="tx1">
                    <a:tint val="75000"/>
                  </a:schemeClr>
                </a:solidFill>
              </a:defRPr>
            </a:lvl1pPr>
          </a:lstStyle>
          <a:p>
            <a:fld id="{5A9A3270-825A-42EE-9CAC-485ADD79B48F}" type="datetimeFigureOut">
              <a:rPr lang="es-ES" smtClean="0"/>
              <a:t>31/08/2021</a:t>
            </a:fld>
            <a:endParaRPr lang="es-ES"/>
          </a:p>
        </p:txBody>
      </p:sp>
      <p:sp>
        <p:nvSpPr>
          <p:cNvPr id="5" name="Footer Placeholder 4"/>
          <p:cNvSpPr>
            <a:spLocks noGrp="1"/>
          </p:cNvSpPr>
          <p:nvPr>
            <p:ph type="ftr" sz="quarter" idx="3"/>
          </p:nvPr>
        </p:nvSpPr>
        <p:spPr>
          <a:xfrm>
            <a:off x="9540141" y="33366432"/>
            <a:ext cx="9720143" cy="1916653"/>
          </a:xfrm>
          <a:prstGeom prst="rect">
            <a:avLst/>
          </a:prstGeom>
        </p:spPr>
        <p:txBody>
          <a:bodyPr vert="horz" lIns="91440" tIns="45720" rIns="91440" bIns="45720" rtlCol="0" anchor="ctr"/>
          <a:lstStyle>
            <a:lvl1pPr algn="ctr">
              <a:defRPr sz="378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20340300" y="33366432"/>
            <a:ext cx="6480096" cy="1916653"/>
          </a:xfrm>
          <a:prstGeom prst="rect">
            <a:avLst/>
          </a:prstGeom>
        </p:spPr>
        <p:txBody>
          <a:bodyPr vert="horz" lIns="91440" tIns="45720" rIns="91440" bIns="45720" rtlCol="0" anchor="ctr"/>
          <a:lstStyle>
            <a:lvl1pPr algn="r">
              <a:defRPr sz="3780">
                <a:solidFill>
                  <a:schemeClr val="tx1">
                    <a:tint val="75000"/>
                  </a:schemeClr>
                </a:solidFill>
              </a:defRPr>
            </a:lvl1pPr>
          </a:lstStyle>
          <a:p>
            <a:fld id="{0D7455CB-526C-41E0-9651-CCE49F734E50}" type="slidenum">
              <a:rPr lang="es-ES" smtClean="0"/>
              <a:t>‹Nº›</a:t>
            </a:fld>
            <a:endParaRPr lang="es-ES"/>
          </a:p>
        </p:txBody>
      </p:sp>
    </p:spTree>
    <p:extLst>
      <p:ext uri="{BB962C8B-B14F-4D97-AF65-F5344CB8AC3E}">
        <p14:creationId xmlns:p14="http://schemas.microsoft.com/office/powerpoint/2010/main" val="8205493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880086" rtl="0" eaLnBrk="1" latinLnBrk="0" hangingPunct="1">
        <a:lnSpc>
          <a:spcPct val="90000"/>
        </a:lnSpc>
        <a:spcBef>
          <a:spcPct val="0"/>
        </a:spcBef>
        <a:buNone/>
        <a:defRPr sz="13859" kern="1200">
          <a:solidFill>
            <a:schemeClr val="tx1"/>
          </a:solidFill>
          <a:latin typeface="+mj-lt"/>
          <a:ea typeface="+mj-ea"/>
          <a:cs typeface="+mj-cs"/>
        </a:defRPr>
      </a:lvl1pPr>
    </p:titleStyle>
    <p:bodyStyle>
      <a:lvl1pPr marL="720021" indent="-720021" algn="l" defTabSz="2880086" rtl="0" eaLnBrk="1" latinLnBrk="0" hangingPunct="1">
        <a:lnSpc>
          <a:spcPct val="90000"/>
        </a:lnSpc>
        <a:spcBef>
          <a:spcPts val="3150"/>
        </a:spcBef>
        <a:buFont typeface="Arial" panose="020B0604020202020204" pitchFamily="34" charset="0"/>
        <a:buChar char="•"/>
        <a:defRPr sz="8819" kern="1200">
          <a:solidFill>
            <a:schemeClr val="tx1"/>
          </a:solidFill>
          <a:latin typeface="+mn-lt"/>
          <a:ea typeface="+mn-ea"/>
          <a:cs typeface="+mn-cs"/>
        </a:defRPr>
      </a:lvl1pPr>
      <a:lvl2pPr marL="2160064" indent="-720021" algn="l" defTabSz="2880086" rtl="0" eaLnBrk="1" latinLnBrk="0" hangingPunct="1">
        <a:lnSpc>
          <a:spcPct val="90000"/>
        </a:lnSpc>
        <a:spcBef>
          <a:spcPts val="1575"/>
        </a:spcBef>
        <a:buFont typeface="Arial" panose="020B0604020202020204" pitchFamily="34" charset="0"/>
        <a:buChar char="•"/>
        <a:defRPr sz="7559" kern="1200">
          <a:solidFill>
            <a:schemeClr val="tx1"/>
          </a:solidFill>
          <a:latin typeface="+mn-lt"/>
          <a:ea typeface="+mn-ea"/>
          <a:cs typeface="+mn-cs"/>
        </a:defRPr>
      </a:lvl2pPr>
      <a:lvl3pPr marL="3600107" indent="-720021" algn="l" defTabSz="2880086" rtl="0" eaLnBrk="1" latinLnBrk="0" hangingPunct="1">
        <a:lnSpc>
          <a:spcPct val="90000"/>
        </a:lnSpc>
        <a:spcBef>
          <a:spcPts val="1575"/>
        </a:spcBef>
        <a:buFont typeface="Arial" panose="020B0604020202020204" pitchFamily="34" charset="0"/>
        <a:buChar char="•"/>
        <a:defRPr sz="6299" kern="1200">
          <a:solidFill>
            <a:schemeClr val="tx1"/>
          </a:solidFill>
          <a:latin typeface="+mn-lt"/>
          <a:ea typeface="+mn-ea"/>
          <a:cs typeface="+mn-cs"/>
        </a:defRPr>
      </a:lvl3pPr>
      <a:lvl4pPr marL="5040150"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4pPr>
      <a:lvl5pPr marL="6480193"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p:bodyStyle>
    <p:otherStyle>
      <a:defPPr>
        <a:defRPr lang="en-US"/>
      </a:defPPr>
      <a:lvl1pPr marL="0" algn="l" defTabSz="2880086" rtl="0" eaLnBrk="1" latinLnBrk="0" hangingPunct="1">
        <a:defRPr sz="5669" kern="1200">
          <a:solidFill>
            <a:schemeClr val="tx1"/>
          </a:solidFill>
          <a:latin typeface="+mn-lt"/>
          <a:ea typeface="+mn-ea"/>
          <a:cs typeface="+mn-cs"/>
        </a:defRPr>
      </a:lvl1pPr>
      <a:lvl2pPr marL="1440043" algn="l" defTabSz="2880086" rtl="0" eaLnBrk="1" latinLnBrk="0" hangingPunct="1">
        <a:defRPr sz="5669" kern="1200">
          <a:solidFill>
            <a:schemeClr val="tx1"/>
          </a:solidFill>
          <a:latin typeface="+mn-lt"/>
          <a:ea typeface="+mn-ea"/>
          <a:cs typeface="+mn-cs"/>
        </a:defRPr>
      </a:lvl2pPr>
      <a:lvl3pPr marL="2880086" algn="l" defTabSz="2880086" rtl="0" eaLnBrk="1" latinLnBrk="0" hangingPunct="1">
        <a:defRPr sz="5669" kern="1200">
          <a:solidFill>
            <a:schemeClr val="tx1"/>
          </a:solidFill>
          <a:latin typeface="+mn-lt"/>
          <a:ea typeface="+mn-ea"/>
          <a:cs typeface="+mn-cs"/>
        </a:defRPr>
      </a:lvl3pPr>
      <a:lvl4pPr marL="4320129" algn="l" defTabSz="2880086" rtl="0" eaLnBrk="1" latinLnBrk="0" hangingPunct="1">
        <a:defRPr sz="5669" kern="1200">
          <a:solidFill>
            <a:schemeClr val="tx1"/>
          </a:solidFill>
          <a:latin typeface="+mn-lt"/>
          <a:ea typeface="+mn-ea"/>
          <a:cs typeface="+mn-cs"/>
        </a:defRPr>
      </a:lvl4pPr>
      <a:lvl5pPr marL="5760171" algn="l" defTabSz="2880086" rtl="0" eaLnBrk="1" latinLnBrk="0" hangingPunct="1">
        <a:defRPr sz="5669" kern="1200">
          <a:solidFill>
            <a:schemeClr val="tx1"/>
          </a:solidFill>
          <a:latin typeface="+mn-lt"/>
          <a:ea typeface="+mn-ea"/>
          <a:cs typeface="+mn-cs"/>
        </a:defRPr>
      </a:lvl5pPr>
      <a:lvl6pPr marL="7200214" algn="l" defTabSz="2880086" rtl="0" eaLnBrk="1" latinLnBrk="0" hangingPunct="1">
        <a:defRPr sz="5669" kern="1200">
          <a:solidFill>
            <a:schemeClr val="tx1"/>
          </a:solidFill>
          <a:latin typeface="+mn-lt"/>
          <a:ea typeface="+mn-ea"/>
          <a:cs typeface="+mn-cs"/>
        </a:defRPr>
      </a:lvl6pPr>
      <a:lvl7pPr marL="8640257" algn="l" defTabSz="2880086" rtl="0" eaLnBrk="1" latinLnBrk="0" hangingPunct="1">
        <a:defRPr sz="5669" kern="1200">
          <a:solidFill>
            <a:schemeClr val="tx1"/>
          </a:solidFill>
          <a:latin typeface="+mn-lt"/>
          <a:ea typeface="+mn-ea"/>
          <a:cs typeface="+mn-cs"/>
        </a:defRPr>
      </a:lvl7pPr>
      <a:lvl8pPr marL="10080300" algn="l" defTabSz="2880086" rtl="0" eaLnBrk="1" latinLnBrk="0" hangingPunct="1">
        <a:defRPr sz="5669" kern="1200">
          <a:solidFill>
            <a:schemeClr val="tx1"/>
          </a:solidFill>
          <a:latin typeface="+mn-lt"/>
          <a:ea typeface="+mn-ea"/>
          <a:cs typeface="+mn-cs"/>
        </a:defRPr>
      </a:lvl8pPr>
      <a:lvl9pPr marL="11520343" algn="l" defTabSz="2880086" rtl="0" eaLnBrk="1" latinLnBrk="0" hangingPunct="1">
        <a:defRPr sz="566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png"/><Relationship Id="rId18" Type="http://schemas.openxmlformats.org/officeDocument/2006/relationships/image" Target="../media/image17.jpe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jpeg"/><Relationship Id="rId17" Type="http://schemas.openxmlformats.org/officeDocument/2006/relationships/image" Target="../media/image16.jpeg"/><Relationship Id="rId2" Type="http://schemas.openxmlformats.org/officeDocument/2006/relationships/image" Target="../media/image1.jpg"/><Relationship Id="rId16"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7" name="Rectángulo 6"/>
          <p:cNvSpPr/>
          <p:nvPr/>
        </p:nvSpPr>
        <p:spPr>
          <a:xfrm>
            <a:off x="293915" y="-1"/>
            <a:ext cx="2286000" cy="35999739"/>
          </a:xfrm>
          <a:prstGeom prst="rect">
            <a:avLst/>
          </a:prstGeom>
          <a:solidFill>
            <a:srgbClr val="FD33A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2" name="Imagen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05066">
            <a:off x="16238107" y="17933792"/>
            <a:ext cx="3464848" cy="3464848"/>
          </a:xfrm>
          <a:prstGeom prst="rect">
            <a:avLst/>
          </a:prstGeom>
          <a:solidFill>
            <a:schemeClr val="accent1">
              <a:lumMod val="20000"/>
              <a:lumOff val="80000"/>
            </a:schemeClr>
          </a:solidFill>
          <a:scene3d>
            <a:camera prst="orthographicFront">
              <a:rot lat="0" lon="600000" rev="0"/>
            </a:camera>
            <a:lightRig rig="threePt" dir="t"/>
          </a:scene3d>
        </p:spPr>
      </p:pic>
      <p:sp>
        <p:nvSpPr>
          <p:cNvPr id="4" name="Rectángulo 3"/>
          <p:cNvSpPr/>
          <p:nvPr/>
        </p:nvSpPr>
        <p:spPr>
          <a:xfrm>
            <a:off x="-1" y="719774"/>
            <a:ext cx="28800425" cy="3139321"/>
          </a:xfrm>
          <a:prstGeom prst="rect">
            <a:avLst/>
          </a:prstGeom>
          <a:solidFill>
            <a:schemeClr val="accent5">
              <a:lumMod val="75000"/>
            </a:schemeClr>
          </a:solidFill>
          <a:scene3d>
            <a:camera prst="orthographicFront"/>
            <a:lightRig rig="threePt" dir="t"/>
          </a:scene3d>
          <a:sp3d>
            <a:bevelT w="165100" prst="coolSlant"/>
          </a:sp3d>
        </p:spPr>
        <p:txBody>
          <a:bodyPr wrap="square" lIns="91440" tIns="45720" rIns="91440" bIns="45720">
            <a:spAutoFit/>
          </a:bodyPr>
          <a:lstStyle/>
          <a:p>
            <a:pPr algn="ctr"/>
            <a:r>
              <a:rPr lang="es-ES" sz="6000" b="1" dirty="0" smtClean="0">
                <a:ln w="13462">
                  <a:solidFill>
                    <a:schemeClr val="bg1"/>
                  </a:solidFill>
                  <a:prstDash val="solid"/>
                </a:ln>
                <a:solidFill>
                  <a:schemeClr val="bg1"/>
                </a:solidFill>
              </a:rPr>
              <a:t>“ </a:t>
            </a:r>
            <a:r>
              <a:rPr lang="es-ES" sz="6600" b="1" cap="none" spc="0" dirty="0" smtClean="0">
                <a:ln w="13462">
                  <a:solidFill>
                    <a:schemeClr val="bg1"/>
                  </a:solidFill>
                  <a:prstDash val="solid"/>
                </a:ln>
                <a:solidFill>
                  <a:schemeClr val="bg1"/>
                </a:solidFill>
              </a:rPr>
              <a:t>CUIDARSE EN             </a:t>
            </a:r>
          </a:p>
          <a:p>
            <a:pPr algn="ctr"/>
            <a:r>
              <a:rPr lang="es-ES" sz="6600" b="1" dirty="0" smtClean="0">
                <a:ln w="13462">
                  <a:solidFill>
                    <a:schemeClr val="bg1"/>
                  </a:solidFill>
                  <a:prstDash val="solid"/>
                </a:ln>
                <a:solidFill>
                  <a:schemeClr val="bg1"/>
                </a:solidFill>
              </a:rPr>
              <a:t>CUIDADOS DEL PICC EN PACIENTES DEL PROGRAMA DE TRASPLANTE AUTOLOGO DOMICILIARIO ”</a:t>
            </a:r>
          </a:p>
        </p:txBody>
      </p:sp>
      <p:sp>
        <p:nvSpPr>
          <p:cNvPr id="5" name="CuadroTexto 4"/>
          <p:cNvSpPr txBox="1"/>
          <p:nvPr/>
        </p:nvSpPr>
        <p:spPr>
          <a:xfrm>
            <a:off x="1371600" y="3847007"/>
            <a:ext cx="26012273" cy="830997"/>
          </a:xfrm>
          <a:prstGeom prst="rect">
            <a:avLst/>
          </a:prstGeom>
          <a:noFill/>
        </p:spPr>
        <p:txBody>
          <a:bodyPr wrap="square" rtlCol="0">
            <a:spAutoFit/>
          </a:bodyPr>
          <a:lstStyle/>
          <a:p>
            <a:pPr algn="ctr"/>
            <a:r>
              <a:rPr lang="es-ES" sz="2400" b="1" dirty="0" smtClean="0">
                <a:ln w="13462">
                  <a:solidFill>
                    <a:schemeClr val="bg1"/>
                  </a:solidFill>
                  <a:prstDash val="solid"/>
                </a:ln>
              </a:rPr>
              <a:t>Autores: Gutiérrez Castro , Beatriz*; Cumplido González, Mercedes*; Alba Romero, Raquel**</a:t>
            </a:r>
          </a:p>
          <a:p>
            <a:pPr algn="ctr"/>
            <a:r>
              <a:rPr lang="es-ES" sz="2400" b="1" dirty="0" smtClean="0">
                <a:ln w="13462">
                  <a:solidFill>
                    <a:schemeClr val="bg1"/>
                  </a:solidFill>
                  <a:prstDash val="solid"/>
                </a:ln>
              </a:rPr>
              <a:t>*Enfermera Hematología Hospital Universitario Reina Sofía; ** Supervisora Hematología Hospital Universitario Reina Sofía</a:t>
            </a:r>
            <a:endParaRPr lang="es-ES" sz="2400" b="1" cap="none" spc="0" dirty="0">
              <a:ln w="13462">
                <a:solidFill>
                  <a:schemeClr val="bg1"/>
                </a:solidFill>
                <a:prstDash val="solid"/>
              </a:ln>
            </a:endParaRPr>
          </a:p>
        </p:txBody>
      </p:sp>
      <p:sp>
        <p:nvSpPr>
          <p:cNvPr id="6" name="CuadroTexto 5"/>
          <p:cNvSpPr txBox="1"/>
          <p:nvPr/>
        </p:nvSpPr>
        <p:spPr>
          <a:xfrm>
            <a:off x="721896" y="5321034"/>
            <a:ext cx="14365704" cy="4093428"/>
          </a:xfrm>
          <a:prstGeom prst="rect">
            <a:avLst/>
          </a:prstGeom>
          <a:solidFill>
            <a:schemeClr val="accent1">
              <a:lumMod val="20000"/>
              <a:lumOff val="80000"/>
            </a:schemeClr>
          </a:solidFill>
          <a:scene3d>
            <a:camera prst="orthographicFront"/>
            <a:lightRig rig="threePt" dir="t"/>
          </a:scene3d>
          <a:sp3d>
            <a:bevelT w="165100" prst="coolSlant"/>
          </a:sp3d>
        </p:spPr>
        <p:txBody>
          <a:bodyPr wrap="square" rtlCol="0">
            <a:spAutoFit/>
          </a:bodyPr>
          <a:lstStyle/>
          <a:p>
            <a:pPr algn="ctr"/>
            <a:r>
              <a:rPr lang="es-ES" sz="3600" b="1" dirty="0" smtClean="0"/>
              <a:t>INTRODUCCION</a:t>
            </a:r>
          </a:p>
          <a:p>
            <a:pPr algn="just"/>
            <a:r>
              <a:rPr lang="es-ES" sz="2800" b="1" dirty="0" smtClean="0"/>
              <a:t>El Trasplante </a:t>
            </a:r>
            <a:r>
              <a:rPr lang="es-ES" sz="2800" b="1" dirty="0" err="1" smtClean="0"/>
              <a:t>Autólogo</a:t>
            </a:r>
            <a:r>
              <a:rPr lang="es-ES" sz="2800" b="1" dirty="0" smtClean="0"/>
              <a:t> domiciliario (TAD) es una nueva modalidad de trasplante </a:t>
            </a:r>
            <a:r>
              <a:rPr lang="es-ES" sz="2800" b="1" dirty="0" err="1" smtClean="0"/>
              <a:t>Autólogo</a:t>
            </a:r>
            <a:r>
              <a:rPr lang="es-ES" sz="2800" b="1" dirty="0" smtClean="0"/>
              <a:t> de Progenitores Hematopoyéticos ( TPH); con hospitalización en el domicilio del paciente; implantada en el Hospital Universitario Reina Sofía desde enero de 2021, para el desarrollo de la humanización de los cuidados. Para realizar este tipo de trasplante precisamos de un catéter central para extracción de analíticas , administración de terapia intravenosa y transfusión de hemoderivados; siendo el más indicado el PICC. </a:t>
            </a:r>
            <a:r>
              <a:rPr lang="es-ES" sz="2800" b="1" dirty="0"/>
              <a:t>E</a:t>
            </a:r>
            <a:r>
              <a:rPr lang="es-ES" sz="2800" b="1" dirty="0" smtClean="0"/>
              <a:t>s fundamental implicar en los cuidados de mantenimiento al paciente/ cuidador y una buena praxis en el manejo del PICC por parte del equipo de enfermería TAD</a:t>
            </a:r>
            <a:endParaRPr lang="es-ES" sz="2800" b="1" dirty="0"/>
          </a:p>
        </p:txBody>
      </p:sp>
      <p:sp>
        <p:nvSpPr>
          <p:cNvPr id="8" name="CuadroTexto 7"/>
          <p:cNvSpPr txBox="1"/>
          <p:nvPr/>
        </p:nvSpPr>
        <p:spPr>
          <a:xfrm>
            <a:off x="899789" y="10148534"/>
            <a:ext cx="14187811" cy="25637788"/>
          </a:xfrm>
          <a:prstGeom prst="rect">
            <a:avLst/>
          </a:prstGeom>
          <a:solidFill>
            <a:schemeClr val="bg1"/>
          </a:solidFill>
          <a:scene3d>
            <a:camera prst="orthographicFront"/>
            <a:lightRig rig="threePt" dir="t"/>
          </a:scene3d>
          <a:sp3d>
            <a:bevelT w="165100" prst="coolSlant"/>
          </a:sp3d>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endParaRPr lang="es-ES" sz="4000" dirty="0" smtClean="0"/>
          </a:p>
          <a:p>
            <a:pPr algn="ctr"/>
            <a:endParaRPr lang="es-ES" sz="2800" dirty="0" smtClean="0">
              <a:solidFill>
                <a:schemeClr val="tx1"/>
              </a:solidFill>
            </a:endParaRPr>
          </a:p>
          <a:p>
            <a:pPr algn="ctr"/>
            <a:endParaRPr lang="es-ES" sz="2800" dirty="0">
              <a:solidFill>
                <a:schemeClr val="tx1"/>
              </a:solidFill>
            </a:endParaRPr>
          </a:p>
          <a:p>
            <a:pPr algn="ctr"/>
            <a:endParaRPr lang="es-ES" sz="2400" dirty="0" smtClean="0">
              <a:solidFill>
                <a:schemeClr val="tx1"/>
              </a:solidFill>
            </a:endParaRPr>
          </a:p>
          <a:p>
            <a:pPr algn="ctr"/>
            <a:endParaRPr lang="es-ES" sz="2400" b="1" dirty="0" smtClean="0">
              <a:solidFill>
                <a:schemeClr val="tx1"/>
              </a:solidFill>
            </a:endParaRPr>
          </a:p>
          <a:p>
            <a:pPr algn="ctr"/>
            <a:r>
              <a:rPr lang="es-ES" sz="2400" b="1" dirty="0" smtClean="0">
                <a:solidFill>
                  <a:schemeClr val="tx1"/>
                </a:solidFill>
              </a:rPr>
              <a:t>Usted es portador de un Catéter venoso Central de Inserción </a:t>
            </a:r>
            <a:r>
              <a:rPr lang="es-ES" sz="2400" b="1" dirty="0">
                <a:solidFill>
                  <a:schemeClr val="tx1"/>
                </a:solidFill>
              </a:rPr>
              <a:t>P</a:t>
            </a:r>
            <a:r>
              <a:rPr lang="es-ES" sz="2400" b="1" dirty="0" smtClean="0">
                <a:solidFill>
                  <a:schemeClr val="tx1"/>
                </a:solidFill>
              </a:rPr>
              <a:t>eriférica (PICC). Va insertado en la zona </a:t>
            </a:r>
            <a:r>
              <a:rPr lang="es-ES" sz="2400" b="1" dirty="0" err="1" smtClean="0">
                <a:solidFill>
                  <a:schemeClr val="tx1"/>
                </a:solidFill>
              </a:rPr>
              <a:t>antecubital</a:t>
            </a:r>
            <a:r>
              <a:rPr lang="es-ES" sz="2400" b="1" dirty="0" smtClean="0">
                <a:solidFill>
                  <a:schemeClr val="tx1"/>
                </a:solidFill>
              </a:rPr>
              <a:t> de su brazo y cuya </a:t>
            </a:r>
            <a:r>
              <a:rPr lang="es-ES" sz="2400" b="1" dirty="0">
                <a:solidFill>
                  <a:schemeClr val="tx1"/>
                </a:solidFill>
              </a:rPr>
              <a:t>punta </a:t>
            </a:r>
            <a:r>
              <a:rPr lang="es-ES" sz="2400" b="1" dirty="0" smtClean="0">
                <a:solidFill>
                  <a:schemeClr val="tx1"/>
                </a:solidFill>
              </a:rPr>
              <a:t> del catéter </a:t>
            </a:r>
            <a:r>
              <a:rPr lang="es-ES" sz="2400" b="1" dirty="0">
                <a:solidFill>
                  <a:schemeClr val="tx1"/>
                </a:solidFill>
              </a:rPr>
              <a:t>queda  en  el </a:t>
            </a:r>
          </a:p>
          <a:p>
            <a:pPr algn="ctr"/>
            <a:r>
              <a:rPr lang="es-ES" sz="2400" b="1" dirty="0">
                <a:solidFill>
                  <a:schemeClr val="tx1"/>
                </a:solidFill>
              </a:rPr>
              <a:t>tercio  inferior  de  la  vena  cava  superior,  disponiendo  así  de  una  vía  central  de </a:t>
            </a:r>
          </a:p>
          <a:p>
            <a:pPr algn="ctr"/>
            <a:r>
              <a:rPr lang="es-ES" sz="2400" b="1" dirty="0">
                <a:solidFill>
                  <a:schemeClr val="tx1"/>
                </a:solidFill>
              </a:rPr>
              <a:t>larga </a:t>
            </a:r>
            <a:r>
              <a:rPr lang="es-ES" sz="2400" b="1" dirty="0" smtClean="0">
                <a:solidFill>
                  <a:schemeClr val="tx1"/>
                </a:solidFill>
              </a:rPr>
              <a:t>duración y que puede </a:t>
            </a:r>
            <a:r>
              <a:rPr lang="es-ES" sz="2400" b="1" dirty="0">
                <a:solidFill>
                  <a:schemeClr val="tx1"/>
                </a:solidFill>
              </a:rPr>
              <a:t>tener de 1 </a:t>
            </a:r>
            <a:r>
              <a:rPr lang="es-ES" sz="2400" b="1" dirty="0" smtClean="0">
                <a:solidFill>
                  <a:schemeClr val="tx1"/>
                </a:solidFill>
              </a:rPr>
              <a:t>a  2 luces.</a:t>
            </a:r>
          </a:p>
          <a:p>
            <a:pPr algn="ctr"/>
            <a:r>
              <a:rPr lang="es-ES" sz="2400" b="1" dirty="0" smtClean="0">
                <a:solidFill>
                  <a:schemeClr val="tx1"/>
                </a:solidFill>
              </a:rPr>
              <a:t>Este PICC le servirá durante todo el proceso de su trasplante y cuyo buen funcionamiento depende de su correcta utilización.</a:t>
            </a:r>
          </a:p>
          <a:p>
            <a:pPr algn="ctr"/>
            <a:r>
              <a:rPr lang="es-ES" sz="2400" b="1" dirty="0" smtClean="0">
                <a:solidFill>
                  <a:schemeClr val="tx1"/>
                </a:solidFill>
              </a:rPr>
              <a:t>A continuación le indicamos pautas a seguir para conseguir este objetivo</a:t>
            </a:r>
            <a:r>
              <a:rPr lang="es-ES" sz="2800" dirty="0" smtClean="0">
                <a:solidFill>
                  <a:schemeClr val="tx1"/>
                </a:solidFill>
              </a:rPr>
              <a:t>:</a:t>
            </a:r>
          </a:p>
          <a:p>
            <a:pPr algn="ctr"/>
            <a:endParaRPr lang="es-ES" sz="3200" b="1" dirty="0" smtClean="0">
              <a:solidFill>
                <a:schemeClr val="tx1"/>
              </a:solidFill>
            </a:endParaRPr>
          </a:p>
          <a:p>
            <a:pPr algn="just"/>
            <a:r>
              <a:rPr lang="es-ES" sz="3200" b="1" dirty="0" smtClean="0">
                <a:solidFill>
                  <a:schemeClr val="tx1"/>
                </a:solidFill>
              </a:rPr>
              <a:t>	</a:t>
            </a:r>
            <a:r>
              <a:rPr lang="es-ES" sz="3200" b="1" dirty="0" smtClean="0">
                <a:solidFill>
                  <a:srgbClr val="FF0000"/>
                </a:solidFill>
              </a:rPr>
              <a:t>Visión  del punto de inserción </a:t>
            </a:r>
            <a:r>
              <a:rPr lang="es-ES" sz="3200" b="1" dirty="0" smtClean="0">
                <a:solidFill>
                  <a:schemeClr val="tx1"/>
                </a:solidFill>
              </a:rPr>
              <a:t>diariamente, sin levantar el 	apósito transparente, sólo retire la malla protectora para 	detectar anomalías en  la zona de inserción: rojeces, sangrado…</a:t>
            </a:r>
          </a:p>
          <a:p>
            <a:pPr algn="just"/>
            <a:r>
              <a:rPr lang="es-ES" sz="3200" b="1" dirty="0">
                <a:solidFill>
                  <a:schemeClr val="tx1"/>
                </a:solidFill>
              </a:rPr>
              <a:t>	</a:t>
            </a:r>
            <a:endParaRPr lang="es-ES" sz="3200" b="1" dirty="0" smtClean="0">
              <a:solidFill>
                <a:schemeClr val="tx1"/>
              </a:solidFill>
            </a:endParaRPr>
          </a:p>
          <a:p>
            <a:pPr algn="just"/>
            <a:endParaRPr lang="es-ES" sz="3200" b="1" dirty="0" smtClean="0">
              <a:solidFill>
                <a:schemeClr val="tx1"/>
              </a:solidFill>
            </a:endParaRPr>
          </a:p>
          <a:p>
            <a:pPr algn="just"/>
            <a:r>
              <a:rPr lang="es-ES" sz="3200" b="1" dirty="0">
                <a:solidFill>
                  <a:schemeClr val="tx1"/>
                </a:solidFill>
              </a:rPr>
              <a:t>	</a:t>
            </a:r>
            <a:r>
              <a:rPr lang="es-ES" sz="3200" b="1" dirty="0" smtClean="0">
                <a:solidFill>
                  <a:schemeClr val="tx1"/>
                </a:solidFill>
              </a:rPr>
              <a:t>Higiene diaria: debe ducharse evitando mojarse la zona del PICC. 	Cubra toda la malla con papel film transparente dando varias 	vueltas para impedir la entrada de agua. También puede 	comprar las coberturas específicas para proteger yesos.</a:t>
            </a:r>
          </a:p>
          <a:p>
            <a:pPr algn="just"/>
            <a:r>
              <a:rPr lang="es-ES" sz="3200" b="1" dirty="0" smtClean="0">
                <a:solidFill>
                  <a:srgbClr val="FF0000"/>
                </a:solidFill>
              </a:rPr>
              <a:t>	NO SUMERGIR EL BRAZO EN AGUA</a:t>
            </a:r>
          </a:p>
          <a:p>
            <a:pPr algn="just"/>
            <a:endParaRPr lang="es-ES" sz="3200" b="1" dirty="0">
              <a:solidFill>
                <a:srgbClr val="FF0000"/>
              </a:solidFill>
            </a:endParaRPr>
          </a:p>
          <a:p>
            <a:pPr algn="just"/>
            <a:endParaRPr lang="es-ES" sz="3200" b="1" dirty="0" smtClean="0">
              <a:solidFill>
                <a:srgbClr val="FF0000"/>
              </a:solidFill>
            </a:endParaRPr>
          </a:p>
          <a:p>
            <a:pPr algn="just"/>
            <a:r>
              <a:rPr lang="es-ES" sz="3200" b="1" dirty="0" smtClean="0">
                <a:solidFill>
                  <a:srgbClr val="FF0000"/>
                </a:solidFill>
              </a:rPr>
              <a:t> 	No presionar la zona del PICC </a:t>
            </a:r>
            <a:r>
              <a:rPr lang="es-ES" sz="3200" b="1" dirty="0" smtClean="0">
                <a:solidFill>
                  <a:schemeClr val="tx1"/>
                </a:solidFill>
              </a:rPr>
              <a:t>y evitar recibir golpes.</a:t>
            </a:r>
          </a:p>
          <a:p>
            <a:pPr algn="just"/>
            <a:r>
              <a:rPr lang="es-ES" sz="3200" b="1" dirty="0">
                <a:solidFill>
                  <a:schemeClr val="tx1"/>
                </a:solidFill>
              </a:rPr>
              <a:t>	</a:t>
            </a:r>
            <a:r>
              <a:rPr lang="es-ES" sz="3200" b="1" dirty="0" smtClean="0">
                <a:solidFill>
                  <a:schemeClr val="tx1"/>
                </a:solidFill>
              </a:rPr>
              <a:t>Procure llevar siempre protegido el catéter con la malla , así 	evitará que se enganche las luces del catéter y se produzca la 	extracción de éste de forma accidental</a:t>
            </a:r>
          </a:p>
          <a:p>
            <a:pPr algn="just"/>
            <a:r>
              <a:rPr lang="es-ES" sz="3200" b="1" dirty="0">
                <a:solidFill>
                  <a:schemeClr val="tx1"/>
                </a:solidFill>
              </a:rPr>
              <a:t>	</a:t>
            </a:r>
            <a:r>
              <a:rPr lang="es-ES" sz="3200" b="1" dirty="0" smtClean="0">
                <a:solidFill>
                  <a:schemeClr val="tx1"/>
                </a:solidFill>
              </a:rPr>
              <a:t>Use ropa cómoda y siempre introduzca primero el brazo del PICC 	en la manga, y al retirar la ropa que sea el último evitando 	tirones</a:t>
            </a:r>
          </a:p>
          <a:p>
            <a:pPr algn="just"/>
            <a:r>
              <a:rPr lang="es-ES" sz="3200" b="1" dirty="0">
                <a:solidFill>
                  <a:schemeClr val="tx1"/>
                </a:solidFill>
              </a:rPr>
              <a:t>	</a:t>
            </a:r>
            <a:endParaRPr lang="es-ES" sz="3200" b="1" dirty="0" smtClean="0">
              <a:solidFill>
                <a:schemeClr val="tx1"/>
              </a:solidFill>
            </a:endParaRPr>
          </a:p>
          <a:p>
            <a:pPr algn="just"/>
            <a:endParaRPr lang="es-ES" sz="3200" b="1" dirty="0" smtClean="0">
              <a:solidFill>
                <a:schemeClr val="tx1"/>
              </a:solidFill>
            </a:endParaRPr>
          </a:p>
          <a:p>
            <a:pPr algn="just"/>
            <a:r>
              <a:rPr lang="es-ES" sz="3200" b="1" dirty="0">
                <a:solidFill>
                  <a:schemeClr val="tx1"/>
                </a:solidFill>
              </a:rPr>
              <a:t>	</a:t>
            </a:r>
            <a:r>
              <a:rPr lang="es-ES" sz="3200" b="1" dirty="0" smtClean="0">
                <a:solidFill>
                  <a:srgbClr val="FF0000"/>
                </a:solidFill>
              </a:rPr>
              <a:t>NO COGERÁ PESO CON ESE BRAZO. </a:t>
            </a:r>
          </a:p>
          <a:p>
            <a:pPr algn="just"/>
            <a:r>
              <a:rPr lang="es-ES" sz="3200" b="1" dirty="0">
                <a:solidFill>
                  <a:srgbClr val="FF0000"/>
                </a:solidFill>
              </a:rPr>
              <a:t>	</a:t>
            </a:r>
            <a:r>
              <a:rPr lang="es-ES" sz="3200" b="1" dirty="0" smtClean="0">
                <a:solidFill>
                  <a:schemeClr val="tx1"/>
                </a:solidFill>
              </a:rPr>
              <a:t>Puede realizar ejercicio suave como caminar, </a:t>
            </a:r>
            <a:r>
              <a:rPr lang="es-ES" sz="3200" b="1" dirty="0" err="1" smtClean="0">
                <a:solidFill>
                  <a:schemeClr val="tx1"/>
                </a:solidFill>
              </a:rPr>
              <a:t>pedalina</a:t>
            </a:r>
            <a:r>
              <a:rPr lang="es-ES" sz="3200" b="1" dirty="0" smtClean="0">
                <a:solidFill>
                  <a:schemeClr val="tx1"/>
                </a:solidFill>
              </a:rPr>
              <a:t>…pero no 	ejercicio brusco</a:t>
            </a:r>
          </a:p>
          <a:p>
            <a:pPr algn="just"/>
            <a:endParaRPr lang="es-ES" sz="3200" b="1" dirty="0">
              <a:solidFill>
                <a:schemeClr val="tx1"/>
              </a:solidFill>
            </a:endParaRPr>
          </a:p>
          <a:p>
            <a:pPr algn="just"/>
            <a:r>
              <a:rPr lang="es-ES" sz="3200" b="1" dirty="0" smtClean="0">
                <a:solidFill>
                  <a:schemeClr val="tx1"/>
                </a:solidFill>
              </a:rPr>
              <a:t>	</a:t>
            </a:r>
          </a:p>
          <a:p>
            <a:pPr algn="just"/>
            <a:r>
              <a:rPr lang="es-ES" sz="3200" b="1" dirty="0">
                <a:solidFill>
                  <a:schemeClr val="tx1"/>
                </a:solidFill>
              </a:rPr>
              <a:t>	</a:t>
            </a:r>
            <a:r>
              <a:rPr lang="es-ES" sz="3200" b="1" dirty="0" smtClean="0">
                <a:solidFill>
                  <a:schemeClr val="tx1"/>
                </a:solidFill>
              </a:rPr>
              <a:t>No realizar tareas domésticas en lugares sucios o de jardinería. 	Tampoco debe usar utensilios punzantes o cortantes. Así evitará 	transmisión de infecciones y cortes del catéter</a:t>
            </a:r>
          </a:p>
          <a:p>
            <a:pPr algn="just"/>
            <a:endParaRPr lang="es-ES" sz="3200" b="1" dirty="0">
              <a:solidFill>
                <a:schemeClr val="tx1"/>
              </a:solidFill>
            </a:endParaRPr>
          </a:p>
          <a:p>
            <a:pPr algn="just"/>
            <a:endParaRPr lang="es-ES" sz="3200" b="1" dirty="0" smtClean="0">
              <a:solidFill>
                <a:schemeClr val="tx1"/>
              </a:solidFill>
            </a:endParaRPr>
          </a:p>
          <a:p>
            <a:pPr algn="just"/>
            <a:r>
              <a:rPr lang="es-ES" sz="3200" b="1" dirty="0">
                <a:solidFill>
                  <a:schemeClr val="tx1"/>
                </a:solidFill>
              </a:rPr>
              <a:t>	</a:t>
            </a:r>
            <a:r>
              <a:rPr lang="es-ES" sz="3200" b="1" dirty="0" smtClean="0">
                <a:solidFill>
                  <a:schemeClr val="tx1"/>
                </a:solidFill>
              </a:rPr>
              <a:t>El </a:t>
            </a:r>
            <a:r>
              <a:rPr lang="es-ES" sz="3200" b="1" dirty="0" smtClean="0">
                <a:solidFill>
                  <a:srgbClr val="FF0000"/>
                </a:solidFill>
              </a:rPr>
              <a:t>lavado de manos </a:t>
            </a:r>
            <a:r>
              <a:rPr lang="es-ES" sz="3200" b="1" dirty="0" smtClean="0">
                <a:solidFill>
                  <a:schemeClr val="tx1"/>
                </a:solidFill>
              </a:rPr>
              <a:t>es fundamental para evitar infecciones, 	siempre debe lavarse antes de manipular la malla que protege 	su catéter </a:t>
            </a:r>
          </a:p>
          <a:p>
            <a:pPr algn="just"/>
            <a:endParaRPr lang="es-ES" sz="3200" b="1" dirty="0">
              <a:solidFill>
                <a:schemeClr val="tx1"/>
              </a:solidFill>
            </a:endParaRPr>
          </a:p>
          <a:p>
            <a:pPr algn="just"/>
            <a:r>
              <a:rPr lang="es-ES" sz="3200" b="1" dirty="0" smtClean="0">
                <a:solidFill>
                  <a:schemeClr val="tx1"/>
                </a:solidFill>
              </a:rPr>
              <a:t>	</a:t>
            </a:r>
          </a:p>
          <a:p>
            <a:pPr algn="just"/>
            <a:r>
              <a:rPr lang="es-ES" sz="3200" b="1" dirty="0">
                <a:solidFill>
                  <a:schemeClr val="tx1"/>
                </a:solidFill>
              </a:rPr>
              <a:t>	</a:t>
            </a:r>
            <a:r>
              <a:rPr lang="es-ES" sz="3200" b="1" dirty="0" smtClean="0">
                <a:solidFill>
                  <a:schemeClr val="tx1"/>
                </a:solidFill>
              </a:rPr>
              <a:t>Ante cualquier incidencia o duda siempre póngase en contacto 	con la enfermera del equipo TAD o los teléfonos </a:t>
            </a:r>
          </a:p>
          <a:p>
            <a:pPr algn="just"/>
            <a:r>
              <a:rPr lang="es-ES" sz="3200" b="1" dirty="0">
                <a:solidFill>
                  <a:schemeClr val="tx1"/>
                </a:solidFill>
              </a:rPr>
              <a:t>	</a:t>
            </a:r>
            <a:r>
              <a:rPr lang="es-ES" sz="3200" b="1" dirty="0" smtClean="0">
                <a:solidFill>
                  <a:schemeClr val="tx1"/>
                </a:solidFill>
              </a:rPr>
              <a:t>La cura del PICC será semanalmente por la enfermera de TAD o 	cuando lo indique ésta si es necesario</a:t>
            </a:r>
          </a:p>
        </p:txBody>
      </p:sp>
      <p:pic>
        <p:nvPicPr>
          <p:cNvPr id="9" name="Imagen 8" descr="Aprendiendomates: &lt;strong&gt;DIBUJO&lt;/strong&gt; DE &lt;strong&gt;CASA&lt;/strong&g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235467" y="719773"/>
            <a:ext cx="1374638" cy="1133089"/>
          </a:xfrm>
          <a:prstGeom prst="rect">
            <a:avLst/>
          </a:prstGeom>
          <a:effectLst>
            <a:glow rad="127000">
              <a:schemeClr val="accent1">
                <a:alpha val="0"/>
              </a:schemeClr>
            </a:glow>
          </a:effectLst>
        </p:spPr>
      </p:pic>
      <p:sp>
        <p:nvSpPr>
          <p:cNvPr id="10" name="Rectángulo 9"/>
          <p:cNvSpPr/>
          <p:nvPr/>
        </p:nvSpPr>
        <p:spPr>
          <a:xfrm>
            <a:off x="5665196" y="11588821"/>
            <a:ext cx="4656996" cy="707886"/>
          </a:xfrm>
          <a:prstGeom prst="rect">
            <a:avLst/>
          </a:prstGeom>
          <a:noFill/>
        </p:spPr>
        <p:txBody>
          <a:bodyPr wrap="square" lIns="91440" tIns="45720" rIns="91440" bIns="45720">
            <a:spAutoFit/>
          </a:bodyPr>
          <a:lstStyle/>
          <a:p>
            <a:pPr algn="ctr"/>
            <a:r>
              <a:rPr lang="es-ES" sz="4000" b="1" cap="none" spc="0" dirty="0" smtClean="0">
                <a:ln w="12700">
                  <a:solidFill>
                    <a:schemeClr val="accent5"/>
                  </a:solidFill>
                  <a:prstDash val="solid"/>
                </a:ln>
                <a:pattFill prst="ltDnDiag">
                  <a:fgClr>
                    <a:schemeClr val="accent5">
                      <a:lumMod val="60000"/>
                      <a:lumOff val="40000"/>
                    </a:schemeClr>
                  </a:fgClr>
                  <a:bgClr>
                    <a:schemeClr val="bg1"/>
                  </a:bgClr>
                </a:pattFill>
                <a:effectLst/>
              </a:rPr>
              <a:t>¿ Qué es el PICC ?</a:t>
            </a:r>
            <a:endParaRPr lang="es-ES" sz="4000" b="1" cap="none" spc="0" dirty="0">
              <a:ln w="12700">
                <a:solidFill>
                  <a:schemeClr val="accent5"/>
                </a:solidFill>
                <a:prstDash val="solid"/>
              </a:ln>
              <a:pattFill prst="ltDnDiag">
                <a:fgClr>
                  <a:schemeClr val="accent5">
                    <a:lumMod val="60000"/>
                    <a:lumOff val="40000"/>
                  </a:schemeClr>
                </a:fgClr>
                <a:bgClr>
                  <a:schemeClr val="bg1"/>
                </a:bgClr>
              </a:pattFill>
              <a:effectLst/>
            </a:endParaRPr>
          </a:p>
        </p:txBody>
      </p:sp>
      <p:sp>
        <p:nvSpPr>
          <p:cNvPr id="2" name="CuadroTexto 1"/>
          <p:cNvSpPr txBox="1"/>
          <p:nvPr/>
        </p:nvSpPr>
        <p:spPr>
          <a:xfrm>
            <a:off x="899790" y="10819380"/>
            <a:ext cx="14009916" cy="769441"/>
          </a:xfrm>
          <a:prstGeom prst="rect">
            <a:avLst/>
          </a:prstGeom>
          <a:solidFill>
            <a:schemeClr val="accent1"/>
          </a:solidFill>
        </p:spPr>
        <p:txBody>
          <a:bodyPr wrap="square" rtlCol="0">
            <a:spAutoFit/>
          </a:bodyPr>
          <a:lstStyle/>
          <a:p>
            <a:pPr algn="ctr"/>
            <a:r>
              <a:rPr lang="es-ES" sz="4400" b="1" dirty="0" smtClean="0">
                <a:solidFill>
                  <a:schemeClr val="bg1"/>
                </a:solidFill>
              </a:rPr>
              <a:t>COSAS QUE DEBE SABER SOBRE SU CATÉTER </a:t>
            </a:r>
            <a:r>
              <a:rPr lang="es-ES" sz="4400" b="1" dirty="0" smtClean="0"/>
              <a:t>[ PICC ]</a:t>
            </a:r>
            <a:endParaRPr lang="es-ES" sz="4400" b="1" dirty="0"/>
          </a:p>
        </p:txBody>
      </p:sp>
      <p:sp>
        <p:nvSpPr>
          <p:cNvPr id="3" name="Rectángulo redondeado 2"/>
          <p:cNvSpPr/>
          <p:nvPr/>
        </p:nvSpPr>
        <p:spPr>
          <a:xfrm>
            <a:off x="16034549" y="5036627"/>
            <a:ext cx="5838253" cy="5293641"/>
          </a:xfrm>
          <a:prstGeom prst="roundRect">
            <a:avLst/>
          </a:prstGeom>
          <a:solidFill>
            <a:schemeClr val="bg1"/>
          </a:solidFill>
          <a:ln>
            <a:noFill/>
            <a:prstDash val="sysDot"/>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000" b="1" u="sng" dirty="0" smtClean="0">
                <a:solidFill>
                  <a:srgbClr val="0070C0"/>
                </a:solidFill>
                <a:latin typeface="Bradley Hand ITC" panose="03070402050302030203" pitchFamily="66" charset="0"/>
              </a:rPr>
              <a:t>OBJETIVOS</a:t>
            </a:r>
          </a:p>
          <a:p>
            <a:pPr marL="514350" indent="-514350">
              <a:buAutoNum type="arabicPeriod"/>
            </a:pPr>
            <a:r>
              <a:rPr lang="es-ES" sz="2800" b="1" dirty="0" smtClean="0">
                <a:solidFill>
                  <a:schemeClr val="tx1"/>
                </a:solidFill>
                <a:latin typeface="Arial Black" panose="020B0A04020102020204" pitchFamily="34" charset="0"/>
              </a:rPr>
              <a:t>Educar</a:t>
            </a:r>
            <a:r>
              <a:rPr lang="es-ES" sz="2800" dirty="0" smtClean="0">
                <a:solidFill>
                  <a:schemeClr val="tx1"/>
                </a:solidFill>
              </a:rPr>
              <a:t> al paciente en los cuidados de mantenimiento del PICC para evitar o reducir complicaciones de éste durante la hospitalización en domicilio</a:t>
            </a:r>
          </a:p>
          <a:p>
            <a:pPr marL="514350" indent="-514350">
              <a:buAutoNum type="arabicPeriod"/>
            </a:pPr>
            <a:r>
              <a:rPr lang="es-ES" sz="2800" b="1" dirty="0" smtClean="0">
                <a:solidFill>
                  <a:schemeClr val="tx1"/>
                </a:solidFill>
                <a:latin typeface="Arial Black" panose="020B0A04020102020204" pitchFamily="34" charset="0"/>
              </a:rPr>
              <a:t>Unificar</a:t>
            </a:r>
            <a:r>
              <a:rPr lang="es-ES" sz="2800" dirty="0" smtClean="0">
                <a:solidFill>
                  <a:schemeClr val="tx1"/>
                </a:solidFill>
              </a:rPr>
              <a:t> los cuidados de enfermería para garantizar el capital venoso del paciente , el buen funcionamiento del catéter y evitar complicaciones derivadas de él</a:t>
            </a:r>
            <a:endParaRPr lang="es-ES" sz="2800" dirty="0">
              <a:solidFill>
                <a:schemeClr val="tx1"/>
              </a:solidFill>
            </a:endParaRPr>
          </a:p>
        </p:txBody>
      </p:sp>
      <p:pic>
        <p:nvPicPr>
          <p:cNvPr id="12" name="Imagen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40747" y="15472411"/>
            <a:ext cx="1667620" cy="1839696"/>
          </a:xfrm>
          <a:prstGeom prst="rect">
            <a:avLst/>
          </a:prstGeom>
        </p:spPr>
      </p:pic>
      <p:pic>
        <p:nvPicPr>
          <p:cNvPr id="13" name="Imagen 12"/>
          <p:cNvPicPr>
            <a:picLocks noChangeAspect="1"/>
          </p:cNvPicPr>
          <p:nvPr/>
        </p:nvPicPr>
        <p:blipFill rotWithShape="1">
          <a:blip r:embed="rId5" cstate="print">
            <a:extLst>
              <a:ext uri="{28A0092B-C50C-407E-A947-70E740481C1C}">
                <a14:useLocalDpi xmlns:a14="http://schemas.microsoft.com/office/drawing/2010/main" val="0"/>
              </a:ext>
            </a:extLst>
          </a:blip>
          <a:srcRect l="22849" t="1" r="19287" b="659"/>
          <a:stretch/>
        </p:blipFill>
        <p:spPr>
          <a:xfrm>
            <a:off x="1436915" y="18095133"/>
            <a:ext cx="2431896" cy="2214801"/>
          </a:xfrm>
          <a:prstGeom prst="rect">
            <a:avLst/>
          </a:prstGeom>
        </p:spPr>
      </p:pic>
      <p:pic>
        <p:nvPicPr>
          <p:cNvPr id="14" name="Imagen 13"/>
          <p:cNvPicPr>
            <a:picLocks noChangeAspect="1"/>
          </p:cNvPicPr>
          <p:nvPr/>
        </p:nvPicPr>
        <p:blipFill rotWithShape="1">
          <a:blip r:embed="rId6">
            <a:extLst>
              <a:ext uri="{28A0092B-C50C-407E-A947-70E740481C1C}">
                <a14:useLocalDpi xmlns:a14="http://schemas.microsoft.com/office/drawing/2010/main" val="0"/>
              </a:ext>
            </a:extLst>
          </a:blip>
          <a:srcRect l="12526" t="12731" r="18902"/>
          <a:stretch/>
        </p:blipFill>
        <p:spPr>
          <a:xfrm>
            <a:off x="1332705" y="21695403"/>
            <a:ext cx="2329427" cy="2223458"/>
          </a:xfrm>
          <a:prstGeom prst="rect">
            <a:avLst/>
          </a:prstGeom>
        </p:spPr>
      </p:pic>
      <p:pic>
        <p:nvPicPr>
          <p:cNvPr id="15" name="Imagen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51174" y="25364838"/>
            <a:ext cx="2046766" cy="2046766"/>
          </a:xfrm>
          <a:prstGeom prst="rect">
            <a:avLst/>
          </a:prstGeom>
        </p:spPr>
      </p:pic>
      <p:sp>
        <p:nvSpPr>
          <p:cNvPr id="16" name="Multiplicar 15"/>
          <p:cNvSpPr/>
          <p:nvPr/>
        </p:nvSpPr>
        <p:spPr>
          <a:xfrm>
            <a:off x="1754740" y="26488293"/>
            <a:ext cx="1485358" cy="997261"/>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9" name="Imagen 18"/>
          <p:cNvPicPr>
            <a:picLocks noChangeAspect="1"/>
          </p:cNvPicPr>
          <p:nvPr/>
        </p:nvPicPr>
        <p:blipFill rotWithShape="1">
          <a:blip r:embed="rId8">
            <a:extLst>
              <a:ext uri="{28A0092B-C50C-407E-A947-70E740481C1C}">
                <a14:useLocalDpi xmlns:a14="http://schemas.microsoft.com/office/drawing/2010/main" val="0"/>
              </a:ext>
            </a:extLst>
          </a:blip>
          <a:srcRect t="10995" b="13652"/>
          <a:stretch/>
        </p:blipFill>
        <p:spPr>
          <a:xfrm>
            <a:off x="1250652" y="28040411"/>
            <a:ext cx="2647811" cy="1995196"/>
          </a:xfrm>
          <a:prstGeom prst="rect">
            <a:avLst/>
          </a:prstGeom>
        </p:spPr>
      </p:pic>
      <p:sp>
        <p:nvSpPr>
          <p:cNvPr id="18" name="Multiplicar 17"/>
          <p:cNvSpPr/>
          <p:nvPr/>
        </p:nvSpPr>
        <p:spPr>
          <a:xfrm>
            <a:off x="2021738" y="28677703"/>
            <a:ext cx="1116357" cy="927878"/>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FF0000"/>
              </a:solidFill>
            </a:endParaRPr>
          </a:p>
        </p:txBody>
      </p:sp>
      <p:pic>
        <p:nvPicPr>
          <p:cNvPr id="20" name="Imagen 1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83287" y="30372286"/>
            <a:ext cx="2317740" cy="2253273"/>
          </a:xfrm>
          <a:prstGeom prst="rect">
            <a:avLst/>
          </a:prstGeom>
        </p:spPr>
      </p:pic>
      <p:pic>
        <p:nvPicPr>
          <p:cNvPr id="21" name="Imagen 20"/>
          <p:cNvPicPr>
            <a:picLocks noChangeAspect="1"/>
          </p:cNvPicPr>
          <p:nvPr/>
        </p:nvPicPr>
        <p:blipFill rotWithShape="1">
          <a:blip r:embed="rId10" cstate="print">
            <a:extLst>
              <a:ext uri="{28A0092B-C50C-407E-A947-70E740481C1C}">
                <a14:useLocalDpi xmlns:a14="http://schemas.microsoft.com/office/drawing/2010/main" val="0"/>
              </a:ext>
            </a:extLst>
          </a:blip>
          <a:srcRect l="26030" r="25285"/>
          <a:stretch/>
        </p:blipFill>
        <p:spPr>
          <a:xfrm>
            <a:off x="1304651" y="32992595"/>
            <a:ext cx="2260889" cy="2195982"/>
          </a:xfrm>
          <a:prstGeom prst="rect">
            <a:avLst/>
          </a:prstGeom>
        </p:spPr>
      </p:pic>
      <p:sp>
        <p:nvSpPr>
          <p:cNvPr id="17" name="Rectángulo 16"/>
          <p:cNvSpPr/>
          <p:nvPr/>
        </p:nvSpPr>
        <p:spPr>
          <a:xfrm>
            <a:off x="16825491" y="10809716"/>
            <a:ext cx="11209927" cy="923330"/>
          </a:xfrm>
          <a:prstGeom prst="rect">
            <a:avLst/>
          </a:prstGeom>
          <a:noFill/>
        </p:spPr>
        <p:txBody>
          <a:bodyPr wrap="square" lIns="91440" tIns="45720" rIns="91440" bIns="45720">
            <a:spAutoFit/>
          </a:bodyPr>
          <a:lstStyle/>
          <a:p>
            <a:pPr algn="ctr"/>
            <a:r>
              <a:rPr lang="es-ES" sz="5400" b="1" cap="none" spc="0" dirty="0" smtClean="0">
                <a:ln w="9525">
                  <a:solidFill>
                    <a:schemeClr val="bg1"/>
                  </a:solidFill>
                  <a:prstDash val="solid"/>
                </a:ln>
                <a:solidFill>
                  <a:schemeClr val="tx1"/>
                </a:solidFill>
                <a:latin typeface="Forte" panose="03060902040502070203" pitchFamily="66" charset="0"/>
              </a:rPr>
              <a:t>Cuidados del PICC para Enfermería</a:t>
            </a:r>
            <a:endParaRPr lang="es-ES" sz="5400" b="1" cap="none" spc="0" dirty="0">
              <a:ln w="9525">
                <a:solidFill>
                  <a:schemeClr val="bg1"/>
                </a:solidFill>
                <a:prstDash val="solid"/>
              </a:ln>
              <a:solidFill>
                <a:schemeClr val="tx1"/>
              </a:solidFill>
              <a:latin typeface="Forte" panose="03060902040502070203" pitchFamily="66" charset="0"/>
            </a:endParaRPr>
          </a:p>
        </p:txBody>
      </p:sp>
      <p:sp>
        <p:nvSpPr>
          <p:cNvPr id="22" name="CuadroTexto 21"/>
          <p:cNvSpPr txBox="1"/>
          <p:nvPr/>
        </p:nvSpPr>
        <p:spPr>
          <a:xfrm>
            <a:off x="18317884" y="12062144"/>
            <a:ext cx="8422865" cy="646331"/>
          </a:xfrm>
          <a:prstGeom prst="rect">
            <a:avLst/>
          </a:prstGeom>
          <a:solidFill>
            <a:srgbClr val="FFFF00"/>
          </a:solidFill>
        </p:spPr>
        <p:txBody>
          <a:bodyPr wrap="square" rtlCol="0">
            <a:spAutoFit/>
          </a:bodyPr>
          <a:lstStyle/>
          <a:p>
            <a:r>
              <a:rPr lang="es-ES" sz="3600" b="1" dirty="0" smtClean="0">
                <a:solidFill>
                  <a:srgbClr val="FF0000"/>
                </a:solidFill>
              </a:rPr>
              <a:t>Higiene de manos antes de la manipulación</a:t>
            </a:r>
            <a:endParaRPr lang="es-ES" sz="3600" b="1" dirty="0">
              <a:solidFill>
                <a:srgbClr val="FF0000"/>
              </a:solidFill>
            </a:endParaRPr>
          </a:p>
        </p:txBody>
      </p:sp>
      <p:sp>
        <p:nvSpPr>
          <p:cNvPr id="23" name="Llamada con línea 2 (sin borde) 22"/>
          <p:cNvSpPr/>
          <p:nvPr/>
        </p:nvSpPr>
        <p:spPr>
          <a:xfrm>
            <a:off x="17811845" y="13009812"/>
            <a:ext cx="9237221" cy="1733983"/>
          </a:xfrm>
          <a:prstGeom prst="callout2">
            <a:avLst>
              <a:gd name="adj1" fmla="val 33817"/>
              <a:gd name="adj2" fmla="val -170"/>
              <a:gd name="adj3" fmla="val 26283"/>
              <a:gd name="adj4" fmla="val -6054"/>
              <a:gd name="adj5" fmla="val -21217"/>
              <a:gd name="adj6" fmla="val 4652"/>
            </a:avLst>
          </a:prstGeom>
          <a:solidFill>
            <a:schemeClr val="bg1"/>
          </a:solidFill>
          <a:ln w="38100">
            <a:solidFill>
              <a:schemeClr val="tx1"/>
            </a:solidFill>
            <a:prstDash val="dash"/>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400" b="1" dirty="0" smtClean="0">
                <a:solidFill>
                  <a:schemeClr val="tx1"/>
                </a:solidFill>
              </a:rPr>
              <a:t>Siempre lavarse las manos antes de manipular el catéter , y técnica estéril para realizar la cura : cambio de apósitos y cambio de </a:t>
            </a:r>
            <a:r>
              <a:rPr lang="es-ES" sz="2400" b="1" dirty="0" err="1" smtClean="0">
                <a:solidFill>
                  <a:schemeClr val="tx1"/>
                </a:solidFill>
              </a:rPr>
              <a:t>bioconectores</a:t>
            </a:r>
            <a:endParaRPr lang="es-ES" sz="2400" b="1" dirty="0">
              <a:solidFill>
                <a:schemeClr val="tx1"/>
              </a:solidFill>
            </a:endParaRPr>
          </a:p>
        </p:txBody>
      </p:sp>
      <p:cxnSp>
        <p:nvCxnSpPr>
          <p:cNvPr id="26" name="Conector recto de flecha 25"/>
          <p:cNvCxnSpPr/>
          <p:nvPr/>
        </p:nvCxnSpPr>
        <p:spPr>
          <a:xfrm flipH="1">
            <a:off x="20958219" y="16392259"/>
            <a:ext cx="92582" cy="2324676"/>
          </a:xfrm>
          <a:prstGeom prst="straightConnector1">
            <a:avLst/>
          </a:prstGeom>
          <a:ln w="28575">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de flecha 27"/>
          <p:cNvCxnSpPr/>
          <p:nvPr/>
        </p:nvCxnSpPr>
        <p:spPr>
          <a:xfrm>
            <a:off x="21066690" y="16393005"/>
            <a:ext cx="1093331" cy="2191818"/>
          </a:xfrm>
          <a:prstGeom prst="straightConnector1">
            <a:avLst/>
          </a:prstGeom>
          <a:ln w="28575">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5" name="CuadroTexto 34"/>
          <p:cNvSpPr txBox="1"/>
          <p:nvPr/>
        </p:nvSpPr>
        <p:spPr>
          <a:xfrm>
            <a:off x="23029392" y="17062598"/>
            <a:ext cx="5271591" cy="1077218"/>
          </a:xfrm>
          <a:prstGeom prst="rect">
            <a:avLst/>
          </a:prstGeom>
          <a:solidFill>
            <a:srgbClr val="FFFF00"/>
          </a:solidFill>
          <a:ln>
            <a:noFill/>
          </a:ln>
        </p:spPr>
        <p:txBody>
          <a:bodyPr wrap="square" rtlCol="0">
            <a:spAutoFit/>
          </a:bodyPr>
          <a:lstStyle/>
          <a:p>
            <a:r>
              <a:rPr lang="es-ES" sz="3200" b="1" dirty="0" smtClean="0"/>
              <a:t>Cubrir con gasa el </a:t>
            </a:r>
            <a:r>
              <a:rPr lang="es-ES" sz="3200" b="1" dirty="0" err="1" smtClean="0"/>
              <a:t>bioconector</a:t>
            </a:r>
            <a:r>
              <a:rPr lang="es-ES" sz="3200" b="1" dirty="0" smtClean="0"/>
              <a:t> y la zona proximal del PICC</a:t>
            </a:r>
            <a:endParaRPr lang="es-ES" sz="3200" b="1" dirty="0"/>
          </a:p>
        </p:txBody>
      </p:sp>
      <p:cxnSp>
        <p:nvCxnSpPr>
          <p:cNvPr id="37" name="Conector recto de flecha 36"/>
          <p:cNvCxnSpPr/>
          <p:nvPr/>
        </p:nvCxnSpPr>
        <p:spPr>
          <a:xfrm flipH="1">
            <a:off x="23019027" y="18093437"/>
            <a:ext cx="464457" cy="2364634"/>
          </a:xfrm>
          <a:prstGeom prst="straightConnector1">
            <a:avLst/>
          </a:prstGeom>
          <a:ln w="28575">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9" name="Conector recto de flecha 38"/>
          <p:cNvCxnSpPr/>
          <p:nvPr/>
        </p:nvCxnSpPr>
        <p:spPr>
          <a:xfrm flipH="1">
            <a:off x="22801686" y="18160342"/>
            <a:ext cx="624414" cy="611507"/>
          </a:xfrm>
          <a:prstGeom prst="straightConnector1">
            <a:avLst/>
          </a:prstGeom>
          <a:ln w="28575">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0" name="Pentágono 39"/>
          <p:cNvSpPr/>
          <p:nvPr/>
        </p:nvSpPr>
        <p:spPr>
          <a:xfrm>
            <a:off x="16034549" y="17256478"/>
            <a:ext cx="4148137" cy="914017"/>
          </a:xfrm>
          <a:prstGeom prst="homePlat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b="1" dirty="0" smtClean="0">
                <a:solidFill>
                  <a:schemeClr val="tx1"/>
                </a:solidFill>
              </a:rPr>
              <a:t>Lavado de luces con técnica pulsátil</a:t>
            </a:r>
            <a:endParaRPr lang="es-ES" sz="3200" b="1" dirty="0">
              <a:solidFill>
                <a:schemeClr val="tx1"/>
              </a:solidFill>
            </a:endParaRPr>
          </a:p>
        </p:txBody>
      </p:sp>
      <p:sp>
        <p:nvSpPr>
          <p:cNvPr id="43" name="CuadroTexto 42"/>
          <p:cNvSpPr txBox="1"/>
          <p:nvPr/>
        </p:nvSpPr>
        <p:spPr>
          <a:xfrm>
            <a:off x="16246076" y="18486103"/>
            <a:ext cx="3448909" cy="461665"/>
          </a:xfrm>
          <a:prstGeom prst="rect">
            <a:avLst/>
          </a:prstGeom>
          <a:noFill/>
        </p:spPr>
        <p:txBody>
          <a:bodyPr wrap="square" rtlCol="0">
            <a:spAutoFit/>
          </a:bodyPr>
          <a:lstStyle/>
          <a:p>
            <a:pPr algn="ctr"/>
            <a:r>
              <a:rPr lang="es-ES" sz="2400" b="1" dirty="0" smtClean="0">
                <a:solidFill>
                  <a:srgbClr val="FF0000"/>
                </a:solidFill>
              </a:rPr>
              <a:t>PUSH-STOP-PUSH</a:t>
            </a:r>
            <a:endParaRPr lang="es-ES" sz="2400" b="1" dirty="0">
              <a:solidFill>
                <a:srgbClr val="FF0000"/>
              </a:solidFill>
            </a:endParaRPr>
          </a:p>
        </p:txBody>
      </p:sp>
      <p:sp>
        <p:nvSpPr>
          <p:cNvPr id="44" name="CuadroTexto 43"/>
          <p:cNvSpPr txBox="1"/>
          <p:nvPr/>
        </p:nvSpPr>
        <p:spPr>
          <a:xfrm>
            <a:off x="16034549" y="20818801"/>
            <a:ext cx="4168851" cy="3046988"/>
          </a:xfrm>
          <a:prstGeom prst="rect">
            <a:avLst/>
          </a:prstGeom>
          <a:solidFill>
            <a:schemeClr val="bg1"/>
          </a:solidFill>
          <a:ln>
            <a:solidFill>
              <a:schemeClr val="tx1"/>
            </a:solidFill>
            <a:prstDash val="dash"/>
          </a:ln>
        </p:spPr>
        <p:txBody>
          <a:bodyPr wrap="square" rtlCol="0">
            <a:spAutoFit/>
          </a:bodyPr>
          <a:lstStyle/>
          <a:p>
            <a:pPr algn="ctr"/>
            <a:r>
              <a:rPr lang="es-ES" sz="2400" dirty="0" smtClean="0">
                <a:solidFill>
                  <a:srgbClr val="FF0000"/>
                </a:solidFill>
              </a:rPr>
              <a:t>Técnica </a:t>
            </a:r>
            <a:r>
              <a:rPr lang="es-ES" sz="2400" dirty="0" err="1" smtClean="0">
                <a:solidFill>
                  <a:srgbClr val="FF0000"/>
                </a:solidFill>
              </a:rPr>
              <a:t>Push</a:t>
            </a:r>
            <a:r>
              <a:rPr lang="es-ES" sz="2400" dirty="0" smtClean="0">
                <a:solidFill>
                  <a:srgbClr val="FF0000"/>
                </a:solidFill>
              </a:rPr>
              <a:t>- Stop – </a:t>
            </a:r>
            <a:r>
              <a:rPr lang="es-ES" sz="2400" dirty="0" err="1" smtClean="0">
                <a:solidFill>
                  <a:srgbClr val="FF0000"/>
                </a:solidFill>
              </a:rPr>
              <a:t>Push</a:t>
            </a:r>
            <a:r>
              <a:rPr lang="es-ES" sz="2400" dirty="0" smtClean="0">
                <a:solidFill>
                  <a:srgbClr val="FF0000"/>
                </a:solidFill>
              </a:rPr>
              <a:t>: </a:t>
            </a:r>
            <a:endParaRPr lang="es-ES" sz="2400" b="1" dirty="0"/>
          </a:p>
          <a:p>
            <a:r>
              <a:rPr lang="es-ES" sz="2400" b="1" dirty="0" smtClean="0"/>
              <a:t>Administrar de 10 a 20 ml de SSF a emboladas haciendo pequeñas pausas cada </a:t>
            </a:r>
            <a:r>
              <a:rPr lang="es-ES" sz="2400" b="1" dirty="0" err="1" smtClean="0"/>
              <a:t>mL</a:t>
            </a:r>
            <a:r>
              <a:rPr lang="es-ES" sz="2400" b="1" dirty="0" smtClean="0"/>
              <a:t> . Esto genera turbulencia </a:t>
            </a:r>
            <a:r>
              <a:rPr lang="es-ES" sz="2400" b="1" dirty="0" err="1" smtClean="0"/>
              <a:t>intraluminal</a:t>
            </a:r>
            <a:r>
              <a:rPr lang="es-ES" sz="2400" b="1" dirty="0" smtClean="0"/>
              <a:t> para garantizar la limpieza de las paredes del PICC</a:t>
            </a:r>
            <a:endParaRPr lang="es-ES" sz="2400" b="1" dirty="0"/>
          </a:p>
        </p:txBody>
      </p:sp>
      <p:sp>
        <p:nvSpPr>
          <p:cNvPr id="30" name="Pentágono 29"/>
          <p:cNvSpPr/>
          <p:nvPr/>
        </p:nvSpPr>
        <p:spPr>
          <a:xfrm>
            <a:off x="17028973" y="15193171"/>
            <a:ext cx="5216223" cy="1186667"/>
          </a:xfrm>
          <a:prstGeom prst="homePlat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sz="3200" b="1" dirty="0">
                <a:solidFill>
                  <a:prstClr val="black"/>
                </a:solidFill>
              </a:rPr>
              <a:t>Limpieza </a:t>
            </a:r>
            <a:r>
              <a:rPr lang="es-ES" sz="3200" b="1" dirty="0" err="1">
                <a:solidFill>
                  <a:prstClr val="black"/>
                </a:solidFill>
              </a:rPr>
              <a:t>bioconector</a:t>
            </a:r>
            <a:r>
              <a:rPr lang="es-ES" sz="3200" b="1" dirty="0">
                <a:solidFill>
                  <a:prstClr val="black"/>
                </a:solidFill>
              </a:rPr>
              <a:t> antes de su uso con clorhexidina</a:t>
            </a:r>
          </a:p>
        </p:txBody>
      </p:sp>
      <p:sp>
        <p:nvSpPr>
          <p:cNvPr id="51" name="CuadroTexto 50"/>
          <p:cNvSpPr txBox="1"/>
          <p:nvPr/>
        </p:nvSpPr>
        <p:spPr>
          <a:xfrm>
            <a:off x="15901483" y="25390538"/>
            <a:ext cx="6540348" cy="1938992"/>
          </a:xfrm>
          <a:prstGeom prst="rect">
            <a:avLst/>
          </a:prstGeom>
          <a:noFill/>
          <a:ln>
            <a:solidFill>
              <a:schemeClr val="tx1"/>
            </a:solidFill>
            <a:prstDash val="dash"/>
          </a:ln>
        </p:spPr>
        <p:txBody>
          <a:bodyPr wrap="square" rtlCol="0">
            <a:spAutoFit/>
          </a:bodyPr>
          <a:lstStyle/>
          <a:p>
            <a:pPr marL="514350" indent="-514350">
              <a:buFont typeface="+mj-lt"/>
              <a:buAutoNum type="arabicPeriod"/>
            </a:pPr>
            <a:r>
              <a:rPr lang="es-ES" sz="2400" b="1" dirty="0" smtClean="0"/>
              <a:t>Primeras 24/48 h post inserción</a:t>
            </a:r>
          </a:p>
          <a:p>
            <a:pPr marL="514350" indent="-514350">
              <a:buFont typeface="+mj-lt"/>
              <a:buAutoNum type="arabicPeriod"/>
            </a:pPr>
            <a:r>
              <a:rPr lang="es-ES" sz="2400" b="1" dirty="0" smtClean="0"/>
              <a:t>Diario si porta perfusión continua</a:t>
            </a:r>
          </a:p>
          <a:p>
            <a:pPr marL="514350" indent="-514350">
              <a:buFont typeface="+mj-lt"/>
              <a:buAutoNum type="arabicPeriod"/>
            </a:pPr>
            <a:r>
              <a:rPr lang="es-ES" sz="2400" b="1" dirty="0" smtClean="0"/>
              <a:t>Antes y después de administrar alguna sustancia</a:t>
            </a:r>
          </a:p>
          <a:p>
            <a:pPr marL="514350" indent="-514350">
              <a:buFont typeface="+mj-lt"/>
              <a:buAutoNum type="arabicPeriod"/>
            </a:pPr>
            <a:r>
              <a:rPr lang="es-ES" sz="2400" b="1" dirty="0" smtClean="0"/>
              <a:t>Antes y después de una extracción sanguínea</a:t>
            </a:r>
            <a:endParaRPr lang="es-ES" sz="2400" b="1" dirty="0"/>
          </a:p>
        </p:txBody>
      </p:sp>
      <p:sp>
        <p:nvSpPr>
          <p:cNvPr id="54" name="CuadroTexto 53"/>
          <p:cNvSpPr txBox="1"/>
          <p:nvPr/>
        </p:nvSpPr>
        <p:spPr>
          <a:xfrm>
            <a:off x="23600269" y="19760118"/>
            <a:ext cx="4657212" cy="1077218"/>
          </a:xfrm>
          <a:prstGeom prst="rect">
            <a:avLst/>
          </a:prstGeom>
          <a:solidFill>
            <a:srgbClr val="FFFF00"/>
          </a:solidFill>
          <a:ln>
            <a:noFill/>
          </a:ln>
        </p:spPr>
        <p:txBody>
          <a:bodyPr wrap="square" rtlCol="0">
            <a:spAutoFit/>
          </a:bodyPr>
          <a:lstStyle/>
          <a:p>
            <a:pPr algn="ctr"/>
            <a:r>
              <a:rPr lang="es-ES" sz="3200" b="1" dirty="0" smtClean="0"/>
              <a:t>Lavar con presión positiva al final</a:t>
            </a:r>
            <a:endParaRPr lang="es-ES" sz="3200" b="1" dirty="0"/>
          </a:p>
        </p:txBody>
      </p:sp>
      <p:pic>
        <p:nvPicPr>
          <p:cNvPr id="52" name="Imagen 5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6925078" y="20580044"/>
            <a:ext cx="1449189" cy="1449189"/>
          </a:xfrm>
          <a:prstGeom prst="rect">
            <a:avLst/>
          </a:prstGeom>
        </p:spPr>
      </p:pic>
      <p:sp>
        <p:nvSpPr>
          <p:cNvPr id="55" name="CuadroTexto 54"/>
          <p:cNvSpPr txBox="1"/>
          <p:nvPr/>
        </p:nvSpPr>
        <p:spPr>
          <a:xfrm>
            <a:off x="24669353" y="22000454"/>
            <a:ext cx="2893725" cy="3046988"/>
          </a:xfrm>
          <a:prstGeom prst="rect">
            <a:avLst/>
          </a:prstGeom>
          <a:solidFill>
            <a:schemeClr val="bg1"/>
          </a:solidFill>
          <a:ln w="28575">
            <a:solidFill>
              <a:schemeClr val="tx1"/>
            </a:solidFill>
            <a:prstDash val="dash"/>
          </a:ln>
        </p:spPr>
        <p:txBody>
          <a:bodyPr wrap="square" rtlCol="0">
            <a:spAutoFit/>
          </a:bodyPr>
          <a:lstStyle/>
          <a:p>
            <a:pPr lvl="0" algn="ctr"/>
            <a:r>
              <a:rPr lang="es-ES" sz="2400" b="1" dirty="0">
                <a:solidFill>
                  <a:prstClr val="black"/>
                </a:solidFill>
              </a:rPr>
              <a:t>Usar siempre jeringas de 10 ml o más</a:t>
            </a:r>
          </a:p>
          <a:p>
            <a:pPr lvl="0" algn="ctr"/>
            <a:r>
              <a:rPr lang="es-ES" sz="2400" b="1" dirty="0">
                <a:solidFill>
                  <a:srgbClr val="FF0000"/>
                </a:solidFill>
              </a:rPr>
              <a:t>Presión positiva</a:t>
            </a:r>
            <a:r>
              <a:rPr lang="es-ES" sz="2400" b="1" dirty="0">
                <a:solidFill>
                  <a:prstClr val="black"/>
                </a:solidFill>
              </a:rPr>
              <a:t>: al lavar, cuando quede 1 ml </a:t>
            </a:r>
            <a:r>
              <a:rPr lang="es-ES" sz="2400" b="1" dirty="0" err="1">
                <a:solidFill>
                  <a:prstClr val="black"/>
                </a:solidFill>
              </a:rPr>
              <a:t>clampar</a:t>
            </a:r>
            <a:r>
              <a:rPr lang="es-ES" sz="2400" b="1" dirty="0">
                <a:solidFill>
                  <a:prstClr val="black"/>
                </a:solidFill>
              </a:rPr>
              <a:t> la pinza mientras se sigue introduciendo el SF</a:t>
            </a:r>
          </a:p>
        </p:txBody>
      </p:sp>
      <p:cxnSp>
        <p:nvCxnSpPr>
          <p:cNvPr id="62" name="Conector recto 61"/>
          <p:cNvCxnSpPr/>
          <p:nvPr/>
        </p:nvCxnSpPr>
        <p:spPr>
          <a:xfrm flipV="1">
            <a:off x="25928875" y="20837336"/>
            <a:ext cx="0" cy="12018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3" name="Imagen 62"/>
          <p:cNvPicPr>
            <a:picLocks noChangeAspect="1"/>
          </p:cNvPicPr>
          <p:nvPr/>
        </p:nvPicPr>
        <p:blipFill rotWithShape="1">
          <a:blip r:embed="rId12" cstate="print">
            <a:extLst>
              <a:ext uri="{28A0092B-C50C-407E-A947-70E740481C1C}">
                <a14:useLocalDpi xmlns:a14="http://schemas.microsoft.com/office/drawing/2010/main" val="0"/>
              </a:ext>
            </a:extLst>
          </a:blip>
          <a:srcRect l="3969" t="7047" r="9118" b="6702"/>
          <a:stretch/>
        </p:blipFill>
        <p:spPr>
          <a:xfrm>
            <a:off x="15581314" y="12618791"/>
            <a:ext cx="1601023" cy="1517672"/>
          </a:xfrm>
          <a:prstGeom prst="rect">
            <a:avLst/>
          </a:prstGeom>
        </p:spPr>
      </p:pic>
      <p:sp>
        <p:nvSpPr>
          <p:cNvPr id="64" name="CuadroTexto 63"/>
          <p:cNvSpPr txBox="1"/>
          <p:nvPr/>
        </p:nvSpPr>
        <p:spPr>
          <a:xfrm>
            <a:off x="24776036" y="26535451"/>
            <a:ext cx="3481445" cy="1077218"/>
          </a:xfrm>
          <a:prstGeom prst="rect">
            <a:avLst/>
          </a:prstGeom>
          <a:solidFill>
            <a:srgbClr val="FFFF00"/>
          </a:solidFill>
        </p:spPr>
        <p:txBody>
          <a:bodyPr wrap="square" rtlCol="0">
            <a:spAutoFit/>
          </a:bodyPr>
          <a:lstStyle/>
          <a:p>
            <a:pPr algn="ctr"/>
            <a:r>
              <a:rPr lang="es-ES" sz="3200" b="1" dirty="0" smtClean="0"/>
              <a:t>Dejar visible punto de inserción</a:t>
            </a:r>
            <a:endParaRPr lang="es-ES" sz="3200" b="1" dirty="0"/>
          </a:p>
        </p:txBody>
      </p:sp>
      <p:sp>
        <p:nvSpPr>
          <p:cNvPr id="65" name="Elipse 64"/>
          <p:cNvSpPr/>
          <p:nvPr/>
        </p:nvSpPr>
        <p:spPr>
          <a:xfrm>
            <a:off x="24364166" y="28979197"/>
            <a:ext cx="1505670" cy="1452903"/>
          </a:xfrm>
          <a:prstGeom prst="ellipse">
            <a:avLst/>
          </a:prstGeom>
          <a:solidFill>
            <a:srgbClr val="5B9BD5">
              <a:alpha val="0"/>
            </a:srgbClr>
          </a:solid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6" name="CuadroTexto 65"/>
          <p:cNvSpPr txBox="1"/>
          <p:nvPr/>
        </p:nvSpPr>
        <p:spPr>
          <a:xfrm>
            <a:off x="24645438" y="27684774"/>
            <a:ext cx="3951780" cy="461665"/>
          </a:xfrm>
          <a:prstGeom prst="rect">
            <a:avLst/>
          </a:prstGeom>
          <a:noFill/>
        </p:spPr>
        <p:txBody>
          <a:bodyPr wrap="square" rtlCol="0">
            <a:spAutoFit/>
          </a:bodyPr>
          <a:lstStyle/>
          <a:p>
            <a:pPr algn="ctr"/>
            <a:r>
              <a:rPr lang="es-ES" sz="2400" b="1" dirty="0" smtClean="0"/>
              <a:t>Usar apósito transparente</a:t>
            </a:r>
            <a:endParaRPr lang="es-ES" sz="2400" b="1" dirty="0"/>
          </a:p>
        </p:txBody>
      </p:sp>
      <p:sp>
        <p:nvSpPr>
          <p:cNvPr id="74" name="CuadroTexto 73"/>
          <p:cNvSpPr txBox="1"/>
          <p:nvPr/>
        </p:nvSpPr>
        <p:spPr>
          <a:xfrm>
            <a:off x="15849329" y="29134193"/>
            <a:ext cx="7118680" cy="2308324"/>
          </a:xfrm>
          <a:prstGeom prst="rect">
            <a:avLst/>
          </a:prstGeom>
          <a:noFill/>
          <a:ln>
            <a:solidFill>
              <a:schemeClr val="tx1"/>
            </a:solidFill>
            <a:prstDash val="dash"/>
          </a:ln>
        </p:spPr>
        <p:txBody>
          <a:bodyPr wrap="square" rtlCol="0">
            <a:spAutoFit/>
          </a:bodyPr>
          <a:lstStyle/>
          <a:p>
            <a:r>
              <a:rPr lang="es-ES" sz="2400" b="1" dirty="0" smtClean="0"/>
              <a:t>Cambio si está despegado, sucio o sangrado el punto de inserción</a:t>
            </a:r>
          </a:p>
          <a:p>
            <a:pPr marL="342900" indent="-342900">
              <a:buFont typeface="Arial" panose="020B0604020202020204" pitchFamily="34" charset="0"/>
              <a:buChar char="•"/>
            </a:pPr>
            <a:r>
              <a:rPr lang="es-ES" sz="2400" b="1" dirty="0" smtClean="0"/>
              <a:t>Usa spray eliminador de apósitos para retirar fácilmente y no erosionar más la piel</a:t>
            </a:r>
          </a:p>
          <a:p>
            <a:pPr marL="342900" indent="-342900">
              <a:buFont typeface="Arial" panose="020B0604020202020204" pitchFamily="34" charset="0"/>
              <a:buChar char="•"/>
            </a:pPr>
            <a:r>
              <a:rPr lang="es-ES" sz="2400" b="1" dirty="0" smtClean="0"/>
              <a:t>Después de desinfectar la zona , </a:t>
            </a:r>
            <a:r>
              <a:rPr lang="es-ES" sz="2400" b="1" dirty="0" err="1" smtClean="0"/>
              <a:t>eserar</a:t>
            </a:r>
            <a:r>
              <a:rPr lang="es-ES" sz="2400" b="1" dirty="0" smtClean="0"/>
              <a:t> que esté bien seco para colocar el apósito nuevo </a:t>
            </a:r>
            <a:endParaRPr lang="es-ES" sz="2400" b="1" dirty="0"/>
          </a:p>
        </p:txBody>
      </p:sp>
      <p:cxnSp>
        <p:nvCxnSpPr>
          <p:cNvPr id="76" name="Conector recto 75"/>
          <p:cNvCxnSpPr/>
          <p:nvPr/>
        </p:nvCxnSpPr>
        <p:spPr>
          <a:xfrm>
            <a:off x="19408669" y="31429037"/>
            <a:ext cx="0" cy="9414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CuadroTexto 32"/>
          <p:cNvSpPr txBox="1"/>
          <p:nvPr/>
        </p:nvSpPr>
        <p:spPr>
          <a:xfrm>
            <a:off x="22667225" y="32410384"/>
            <a:ext cx="5650031" cy="2677656"/>
          </a:xfrm>
          <a:prstGeom prst="rect">
            <a:avLst/>
          </a:prstGeom>
          <a:noFill/>
          <a:ln>
            <a:solidFill>
              <a:schemeClr val="tx1"/>
            </a:solidFill>
            <a:prstDash val="dash"/>
          </a:ln>
        </p:spPr>
        <p:txBody>
          <a:bodyPr wrap="square" rtlCol="0">
            <a:spAutoFit/>
          </a:bodyPr>
          <a:lstStyle/>
          <a:p>
            <a:pPr algn="ctr"/>
            <a:r>
              <a:rPr lang="es-ES" sz="2400" b="1" dirty="0" smtClean="0"/>
              <a:t>Comprobar antes permeabilidad siempre</a:t>
            </a:r>
          </a:p>
          <a:p>
            <a:pPr algn="ctr"/>
            <a:r>
              <a:rPr lang="es-ES" sz="2400" b="1" dirty="0" smtClean="0"/>
              <a:t>Guantes estériles y gasas </a:t>
            </a:r>
          </a:p>
          <a:p>
            <a:pPr algn="ctr"/>
            <a:r>
              <a:rPr lang="es-ES" sz="2400" b="1" dirty="0" smtClean="0"/>
              <a:t>Clorhexidina </a:t>
            </a:r>
          </a:p>
          <a:p>
            <a:pPr algn="ctr"/>
            <a:r>
              <a:rPr lang="es-ES" sz="2400" b="1" dirty="0" smtClean="0"/>
              <a:t>Paño estéril</a:t>
            </a:r>
          </a:p>
          <a:p>
            <a:pPr algn="ctr"/>
            <a:r>
              <a:rPr lang="es-ES" sz="2400" b="1" dirty="0" smtClean="0"/>
              <a:t>Apósito transparente y fijación ( </a:t>
            </a:r>
            <a:r>
              <a:rPr lang="es-ES" sz="2400" b="1" dirty="0" err="1" smtClean="0"/>
              <a:t>Startlock</a:t>
            </a:r>
            <a:r>
              <a:rPr lang="es-ES" sz="2400" b="1" dirty="0" smtClean="0"/>
              <a:t>)</a:t>
            </a:r>
          </a:p>
          <a:p>
            <a:pPr algn="ctr"/>
            <a:r>
              <a:rPr lang="es-ES" sz="2400" b="1" dirty="0" err="1" smtClean="0"/>
              <a:t>Bioconectores</a:t>
            </a:r>
            <a:r>
              <a:rPr lang="es-ES" sz="2400" b="1" dirty="0" smtClean="0"/>
              <a:t>/tapones</a:t>
            </a:r>
          </a:p>
          <a:p>
            <a:pPr algn="ctr"/>
            <a:r>
              <a:rPr lang="es-ES" sz="2400" b="1" dirty="0" smtClean="0"/>
              <a:t>Malla protectora</a:t>
            </a:r>
            <a:endParaRPr lang="es-ES" sz="2400" b="1" dirty="0"/>
          </a:p>
        </p:txBody>
      </p:sp>
      <p:sp>
        <p:nvSpPr>
          <p:cNvPr id="77" name="CuadroTexto 76"/>
          <p:cNvSpPr txBox="1"/>
          <p:nvPr/>
        </p:nvSpPr>
        <p:spPr>
          <a:xfrm>
            <a:off x="24186569" y="31429037"/>
            <a:ext cx="4114414" cy="1077218"/>
          </a:xfrm>
          <a:prstGeom prst="rect">
            <a:avLst/>
          </a:prstGeom>
          <a:solidFill>
            <a:srgbClr val="FFFF00"/>
          </a:solidFill>
        </p:spPr>
        <p:txBody>
          <a:bodyPr wrap="square" rtlCol="0">
            <a:spAutoFit/>
          </a:bodyPr>
          <a:lstStyle/>
          <a:p>
            <a:pPr algn="ctr"/>
            <a:r>
              <a:rPr lang="es-ES" sz="3200" b="1" dirty="0" smtClean="0"/>
              <a:t>Cura semanal estéril</a:t>
            </a:r>
          </a:p>
          <a:p>
            <a:pPr algn="ctr"/>
            <a:r>
              <a:rPr lang="es-ES" sz="3200" b="1" dirty="0" smtClean="0"/>
              <a:t>( o antes si lo precisa)</a:t>
            </a:r>
            <a:endParaRPr lang="es-ES" sz="3200" b="1" dirty="0"/>
          </a:p>
        </p:txBody>
      </p:sp>
      <p:sp>
        <p:nvSpPr>
          <p:cNvPr id="73" name="CuadroTexto 72"/>
          <p:cNvSpPr txBox="1"/>
          <p:nvPr/>
        </p:nvSpPr>
        <p:spPr>
          <a:xfrm>
            <a:off x="15970412" y="28550589"/>
            <a:ext cx="5959176" cy="605791"/>
          </a:xfrm>
          <a:prstGeom prst="rect">
            <a:avLst/>
          </a:prstGeom>
          <a:solidFill>
            <a:srgbClr val="FFFF00"/>
          </a:solidFill>
        </p:spPr>
        <p:txBody>
          <a:bodyPr wrap="square" rtlCol="0">
            <a:spAutoFit/>
          </a:bodyPr>
          <a:lstStyle/>
          <a:p>
            <a:r>
              <a:rPr lang="es-ES" sz="3200" b="1" dirty="0" smtClean="0"/>
              <a:t>Cambio de apósito cada          días</a:t>
            </a:r>
            <a:endParaRPr lang="es-ES" sz="3200" b="1" dirty="0"/>
          </a:p>
        </p:txBody>
      </p:sp>
      <p:pic>
        <p:nvPicPr>
          <p:cNvPr id="32" name="Imagen 3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0194844" y="28468447"/>
            <a:ext cx="726927" cy="726927"/>
          </a:xfrm>
          <a:prstGeom prst="rect">
            <a:avLst/>
          </a:prstGeom>
        </p:spPr>
      </p:pic>
      <p:pic>
        <p:nvPicPr>
          <p:cNvPr id="25" name="Imagen 2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rot="2296028">
            <a:off x="17985013" y="20042129"/>
            <a:ext cx="10679260" cy="7213610"/>
          </a:xfrm>
          <a:prstGeom prst="rect">
            <a:avLst/>
          </a:prstGeom>
        </p:spPr>
      </p:pic>
      <p:sp>
        <p:nvSpPr>
          <p:cNvPr id="50" name="Rectángulo 49"/>
          <p:cNvSpPr/>
          <p:nvPr/>
        </p:nvSpPr>
        <p:spPr>
          <a:xfrm>
            <a:off x="16283976" y="24499108"/>
            <a:ext cx="3564438" cy="923330"/>
          </a:xfrm>
          <a:prstGeom prst="rect">
            <a:avLst/>
          </a:prstGeom>
          <a:noFill/>
        </p:spPr>
        <p:txBody>
          <a:bodyPr wrap="none" lIns="91440" tIns="45720" rIns="91440" bIns="45720">
            <a:spAutoFit/>
          </a:bodyPr>
          <a:lstStyle/>
          <a:p>
            <a:pPr algn="ctr"/>
            <a:r>
              <a:rPr lang="es-E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CUÁNDO?</a:t>
            </a:r>
            <a:endParaRPr lang="es-E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24" name="Imagen 23"/>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03386" y="209762"/>
            <a:ext cx="2695575" cy="1227682"/>
          </a:xfrm>
          <a:prstGeom prst="rect">
            <a:avLst/>
          </a:prstGeom>
        </p:spPr>
      </p:pic>
      <p:pic>
        <p:nvPicPr>
          <p:cNvPr id="11" name="Imagen 1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3358176" y="15141078"/>
            <a:ext cx="1319470" cy="1319470"/>
          </a:xfrm>
          <a:prstGeom prst="rect">
            <a:avLst/>
          </a:prstGeom>
        </p:spPr>
      </p:pic>
      <p:pic>
        <p:nvPicPr>
          <p:cNvPr id="27" name="Imagen 2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5117001" y="15212754"/>
            <a:ext cx="1623748" cy="1217811"/>
          </a:xfrm>
          <a:prstGeom prst="rect">
            <a:avLst/>
          </a:prstGeom>
        </p:spPr>
      </p:pic>
      <p:cxnSp>
        <p:nvCxnSpPr>
          <p:cNvPr id="36" name="Conector recto de flecha 35"/>
          <p:cNvCxnSpPr>
            <a:stCxn id="30" idx="3"/>
            <a:endCxn id="11" idx="1"/>
          </p:cNvCxnSpPr>
          <p:nvPr/>
        </p:nvCxnSpPr>
        <p:spPr>
          <a:xfrm>
            <a:off x="22245196" y="15786505"/>
            <a:ext cx="1112980" cy="14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1" name="Imagen 40"/>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7698821" y="32478402"/>
            <a:ext cx="3876526" cy="2541619"/>
          </a:xfrm>
          <a:prstGeom prst="rect">
            <a:avLst/>
          </a:prstGeom>
        </p:spPr>
      </p:pic>
      <p:sp>
        <p:nvSpPr>
          <p:cNvPr id="29" name="Rectángulo redondeado 28"/>
          <p:cNvSpPr/>
          <p:nvPr/>
        </p:nvSpPr>
        <p:spPr>
          <a:xfrm>
            <a:off x="22430456" y="5233935"/>
            <a:ext cx="5368196" cy="4817605"/>
          </a:xfrm>
          <a:prstGeom prst="roundRect">
            <a:avLst/>
          </a:prstGeom>
          <a:solidFill>
            <a:schemeClr val="bg2"/>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000" b="1" u="sng" dirty="0" smtClean="0">
                <a:solidFill>
                  <a:schemeClr val="tx1"/>
                </a:solidFill>
                <a:latin typeface="Bradley Hand ITC" panose="03070402050302030203" pitchFamily="66" charset="0"/>
              </a:rPr>
              <a:t>RESUMEN</a:t>
            </a:r>
          </a:p>
          <a:p>
            <a:r>
              <a:rPr lang="es-ES" sz="2800" b="1" dirty="0" smtClean="0">
                <a:solidFill>
                  <a:schemeClr val="tx1"/>
                </a:solidFill>
              </a:rPr>
              <a:t>Con estas recomendaciones esenciales conseguimos implicar al paciente y cuidador en sus cuidados , empoderar al equipo de atención domiciliaria y conseguir reducir las complicaciones al máximo durante el ingreso en domicilio</a:t>
            </a:r>
            <a:endParaRPr lang="es-ES" sz="2800" b="1" dirty="0">
              <a:solidFill>
                <a:schemeClr val="tx1"/>
              </a:solidFill>
            </a:endParaRPr>
          </a:p>
        </p:txBody>
      </p:sp>
    </p:spTree>
    <p:extLst>
      <p:ext uri="{BB962C8B-B14F-4D97-AF65-F5344CB8AC3E}">
        <p14:creationId xmlns:p14="http://schemas.microsoft.com/office/powerpoint/2010/main" val="100586101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1334</TotalTime>
  <Words>589</Words>
  <Application>Microsoft Office PowerPoint</Application>
  <PresentationFormat>Personalizado</PresentationFormat>
  <Paragraphs>80</Paragraphs>
  <Slides>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vt:i4>
      </vt:variant>
    </vt:vector>
  </HeadingPairs>
  <TitlesOfParts>
    <vt:vector size="8" baseType="lpstr">
      <vt:lpstr>Arial</vt:lpstr>
      <vt:lpstr>Arial Black</vt:lpstr>
      <vt:lpstr>Bradley Hand ITC</vt:lpstr>
      <vt:lpstr>Calibri</vt:lpstr>
      <vt:lpstr>Calibri Light</vt:lpstr>
      <vt:lpstr>Forte</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BEA</dc:creator>
  <cp:lastModifiedBy>BEA</cp:lastModifiedBy>
  <cp:revision>79</cp:revision>
  <dcterms:created xsi:type="dcterms:W3CDTF">2021-08-14T08:59:01Z</dcterms:created>
  <dcterms:modified xsi:type="dcterms:W3CDTF">2021-08-31T19:15:29Z</dcterms:modified>
</cp:coreProperties>
</file>